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23"/>
  </p:notesMasterIdLst>
  <p:handoutMasterIdLst>
    <p:handoutMasterId r:id="rId24"/>
  </p:handoutMasterIdLst>
  <p:sldIdLst>
    <p:sldId id="586" r:id="rId2"/>
    <p:sldId id="587" r:id="rId3"/>
    <p:sldId id="588" r:id="rId4"/>
    <p:sldId id="457" r:id="rId5"/>
    <p:sldId id="579" r:id="rId6"/>
    <p:sldId id="527" r:id="rId7"/>
    <p:sldId id="551" r:id="rId8"/>
    <p:sldId id="552" r:id="rId9"/>
    <p:sldId id="553" r:id="rId10"/>
    <p:sldId id="554" r:id="rId11"/>
    <p:sldId id="566" r:id="rId12"/>
    <p:sldId id="555" r:id="rId13"/>
    <p:sldId id="580" r:id="rId14"/>
    <p:sldId id="556" r:id="rId15"/>
    <p:sldId id="557" r:id="rId16"/>
    <p:sldId id="558" r:id="rId17"/>
    <p:sldId id="581" r:id="rId18"/>
    <p:sldId id="559" r:id="rId19"/>
    <p:sldId id="560" r:id="rId20"/>
    <p:sldId id="561" r:id="rId21"/>
    <p:sldId id="562" r:id="rId22"/>
  </p:sldIdLst>
  <p:sldSz cx="9144000" cy="6858000" type="screen4x3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 useTimings="0">
    <p:present/>
    <p:sldAll/>
    <p:penClr>
      <a:srgbClr val="FF0000"/>
    </p:penClr>
  </p:showPr>
  <p:clrMru>
    <a:srgbClr val="009DA0"/>
    <a:srgbClr val="6BB98F"/>
    <a:srgbClr val="FFD356"/>
    <a:srgbClr val="FFA3FF"/>
    <a:srgbClr val="E3E2D7"/>
    <a:srgbClr val="D7D7D7"/>
    <a:srgbClr val="ACE8BC"/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0602" autoAdjust="0"/>
    <p:restoredTop sz="98538" autoAdjust="0"/>
  </p:normalViewPr>
  <p:slideViewPr>
    <p:cSldViewPr>
      <p:cViewPr>
        <p:scale>
          <a:sx n="110" d="100"/>
          <a:sy n="110" d="100"/>
        </p:scale>
        <p:origin x="-630" y="174"/>
      </p:cViewPr>
      <p:guideLst>
        <p:guide orient="horz" pos="2160"/>
        <p:guide orient="horz" pos="3552"/>
        <p:guide orient="horz" pos="1296"/>
        <p:guide orient="horz" pos="1104"/>
        <p:guide orient="horz" pos="3888"/>
        <p:guide pos="2880"/>
        <p:guide pos="240"/>
        <p:guide pos="55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9988" y="1362075"/>
            <a:ext cx="4457700" cy="3343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9" name="Rectangle 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995863"/>
            <a:ext cx="4984750" cy="4011612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  <a:extLst>
            <a:ext uri="{91240B29-F687-4F45-9708-019B960494DF}"/>
            <a:ext uri="{AF507438-7753-43E0-B8FC-AC1667EBCBE1}"/>
          </a:extLst>
        </p:spPr>
        <p:txBody>
          <a:bodyPr vert="horz" wrap="square" lIns="95565" tIns="47783" rIns="95565" bIns="477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Klicken Sie, um die Formate des Vorlagentextes zu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bg1">
              <a:alpha val="50195"/>
            </a:schemeClr>
          </a:solidFill>
        </p:spPr>
        <p:txBody>
          <a:bodyPr/>
          <a:lstStyle/>
          <a:p>
            <a:endParaRPr lang="de-D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26" descr="Titelfolienmotiv_PPT_2_CMYK_klein"/>
          <p:cNvPicPr>
            <a:picLocks noChangeAspect="1" noChangeArrowheads="1"/>
          </p:cNvPicPr>
          <p:nvPr/>
        </p:nvPicPr>
        <p:blipFill>
          <a:blip r:embed="rId2"/>
          <a:srcRect t="6226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" name="Group 1030"/>
          <p:cNvGrpSpPr>
            <a:grpSpLocks/>
          </p:cNvGrpSpPr>
          <p:nvPr/>
        </p:nvGrpSpPr>
        <p:grpSpPr bwMode="auto">
          <a:xfrm>
            <a:off x="0" y="228600"/>
            <a:ext cx="9144000" cy="1149350"/>
            <a:chOff x="0" y="109"/>
            <a:chExt cx="3072" cy="386"/>
          </a:xfrm>
        </p:grpSpPr>
        <p:sp>
          <p:nvSpPr>
            <p:cNvPr id="6" name="Line 1031"/>
            <p:cNvSpPr>
              <a:spLocks noChangeShapeType="1"/>
            </p:cNvSpPr>
            <p:nvPr/>
          </p:nvSpPr>
          <p:spPr bwMode="auto">
            <a:xfrm flipH="1">
              <a:off x="647" y="303"/>
              <a:ext cx="2425" cy="0"/>
            </a:xfrm>
            <a:prstGeom prst="line">
              <a:avLst/>
            </a:prstGeom>
            <a:noFill/>
            <a:ln w="15875">
              <a:solidFill>
                <a:srgbClr val="999999"/>
              </a:solidFill>
              <a:round/>
              <a:headEnd/>
              <a:tailEnd/>
            </a:ln>
            <a:effectLst/>
            <a:extLst>
              <a:ext uri="{909E8E84-426E-40DD-AFC4-6F175D3DCCD1}"/>
              <a:ext uri="{AF507438-7753-43E0-B8FC-AC1667EBCBE1}"/>
            </a:extLst>
          </p:spPr>
          <p:txBody>
            <a:bodyPr/>
            <a:lstStyle/>
            <a:p>
              <a:pPr algn="ctr" eaLnBrk="0" hangingPunct="0">
                <a:defRPr/>
              </a:pPr>
              <a:endParaRPr lang="en-GB"/>
            </a:p>
          </p:txBody>
        </p:sp>
        <p:sp>
          <p:nvSpPr>
            <p:cNvPr id="7" name="Line 1032"/>
            <p:cNvSpPr>
              <a:spLocks noChangeShapeType="1"/>
            </p:cNvSpPr>
            <p:nvPr/>
          </p:nvSpPr>
          <p:spPr bwMode="auto">
            <a:xfrm flipH="1">
              <a:off x="0" y="303"/>
              <a:ext cx="196" cy="0"/>
            </a:xfrm>
            <a:prstGeom prst="line">
              <a:avLst/>
            </a:prstGeom>
            <a:noFill/>
            <a:ln w="15875">
              <a:solidFill>
                <a:srgbClr val="999999"/>
              </a:solidFill>
              <a:round/>
              <a:headEnd/>
              <a:tailEnd/>
            </a:ln>
            <a:effectLst/>
            <a:extLst>
              <a:ext uri="{909E8E84-426E-40DD-AFC4-6F175D3DCCD1}"/>
              <a:ext uri="{AF507438-7753-43E0-B8FC-AC1667EBCBE1}"/>
            </a:extLst>
          </p:spPr>
          <p:txBody>
            <a:bodyPr/>
            <a:lstStyle/>
            <a:p>
              <a:pPr algn="ctr" eaLnBrk="0" hangingPunct="0">
                <a:defRPr/>
              </a:pPr>
              <a:endParaRPr lang="en-GB"/>
            </a:p>
          </p:txBody>
        </p:sp>
        <p:pic>
          <p:nvPicPr>
            <p:cNvPr id="8" name="Picture 1033" descr="Logo_Maxi_Linie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DAEDF8"/>
                </a:clrFrom>
                <a:clrTo>
                  <a:srgbClr val="DAEDF8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24" y="109"/>
              <a:ext cx="406" cy="3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9" name="Group 1036"/>
          <p:cNvGrpSpPr>
            <a:grpSpLocks/>
          </p:cNvGrpSpPr>
          <p:nvPr/>
        </p:nvGrpSpPr>
        <p:grpSpPr bwMode="auto">
          <a:xfrm>
            <a:off x="0" y="228600"/>
            <a:ext cx="9144000" cy="1149350"/>
            <a:chOff x="0" y="109"/>
            <a:chExt cx="3072" cy="386"/>
          </a:xfrm>
        </p:grpSpPr>
        <p:sp>
          <p:nvSpPr>
            <p:cNvPr id="10" name="Line 1037"/>
            <p:cNvSpPr>
              <a:spLocks noChangeShapeType="1"/>
            </p:cNvSpPr>
            <p:nvPr/>
          </p:nvSpPr>
          <p:spPr bwMode="auto">
            <a:xfrm flipH="1">
              <a:off x="647" y="303"/>
              <a:ext cx="2425" cy="0"/>
            </a:xfrm>
            <a:prstGeom prst="line">
              <a:avLst/>
            </a:prstGeom>
            <a:noFill/>
            <a:ln w="15875">
              <a:solidFill>
                <a:srgbClr val="999999"/>
              </a:solidFill>
              <a:round/>
              <a:headEnd/>
              <a:tailEnd/>
            </a:ln>
            <a:effectLst/>
            <a:extLst>
              <a:ext uri="{909E8E84-426E-40DD-AFC4-6F175D3DCCD1}"/>
              <a:ext uri="{AF507438-7753-43E0-B8FC-AC1667EBCBE1}"/>
            </a:extLst>
          </p:spPr>
          <p:txBody>
            <a:bodyPr/>
            <a:lstStyle/>
            <a:p>
              <a:pPr algn="ctr" eaLnBrk="0" hangingPunct="0">
                <a:defRPr/>
              </a:pPr>
              <a:endParaRPr lang="en-GB"/>
            </a:p>
          </p:txBody>
        </p:sp>
        <p:sp>
          <p:nvSpPr>
            <p:cNvPr id="11" name="Line 1038"/>
            <p:cNvSpPr>
              <a:spLocks noChangeShapeType="1"/>
            </p:cNvSpPr>
            <p:nvPr/>
          </p:nvSpPr>
          <p:spPr bwMode="auto">
            <a:xfrm flipH="1">
              <a:off x="0" y="303"/>
              <a:ext cx="196" cy="0"/>
            </a:xfrm>
            <a:prstGeom prst="line">
              <a:avLst/>
            </a:prstGeom>
            <a:noFill/>
            <a:ln w="15875">
              <a:solidFill>
                <a:srgbClr val="999999"/>
              </a:solidFill>
              <a:round/>
              <a:headEnd/>
              <a:tailEnd/>
            </a:ln>
            <a:effectLst/>
            <a:extLst>
              <a:ext uri="{909E8E84-426E-40DD-AFC4-6F175D3DCCD1}"/>
              <a:ext uri="{AF507438-7753-43E0-B8FC-AC1667EBCBE1}"/>
            </a:extLst>
          </p:spPr>
          <p:txBody>
            <a:bodyPr/>
            <a:lstStyle/>
            <a:p>
              <a:pPr algn="ctr" eaLnBrk="0" hangingPunct="0">
                <a:defRPr/>
              </a:pPr>
              <a:endParaRPr lang="en-GB"/>
            </a:p>
          </p:txBody>
        </p:sp>
        <p:pic>
          <p:nvPicPr>
            <p:cNvPr id="12" name="Picture 1039" descr="Logo_Maxi_Linie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DAEDF8"/>
                </a:clrFrom>
                <a:clrTo>
                  <a:srgbClr val="DAEDF8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24" y="109"/>
              <a:ext cx="406" cy="3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3" name="Rectangle 1041"/>
          <p:cNvSpPr>
            <a:spLocks noChangeArrowheads="1"/>
          </p:cNvSpPr>
          <p:nvPr/>
        </p:nvSpPr>
        <p:spPr bwMode="auto">
          <a:xfrm>
            <a:off x="5867400" y="508000"/>
            <a:ext cx="28813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lIns="0" tIns="0" rIns="0" bIns="0" anchor="ctr"/>
          <a:lstStyle/>
          <a:p>
            <a:pPr marL="185738" indent="-185738" algn="r" eaLnBrk="0" hangingPunct="0">
              <a:spcAft>
                <a:spcPct val="60000"/>
              </a:spcAft>
              <a:buSzPct val="100000"/>
              <a:defRPr/>
            </a:pPr>
            <a:r>
              <a:rPr lang="en-US" sz="1200" b="0">
                <a:solidFill>
                  <a:srgbClr val="999999"/>
                </a:solidFill>
              </a:rPr>
              <a:t>Посвящая себя будущему</a:t>
            </a:r>
          </a:p>
        </p:txBody>
      </p:sp>
      <p:grpSp>
        <p:nvGrpSpPr>
          <p:cNvPr id="14" name="Group 1042"/>
          <p:cNvGrpSpPr>
            <a:grpSpLocks/>
          </p:cNvGrpSpPr>
          <p:nvPr/>
        </p:nvGrpSpPr>
        <p:grpSpPr bwMode="auto">
          <a:xfrm>
            <a:off x="0" y="228600"/>
            <a:ext cx="9144000" cy="1149350"/>
            <a:chOff x="0" y="109"/>
            <a:chExt cx="3072" cy="386"/>
          </a:xfrm>
        </p:grpSpPr>
        <p:sp>
          <p:nvSpPr>
            <p:cNvPr id="15" name="Line 1043"/>
            <p:cNvSpPr>
              <a:spLocks noChangeShapeType="1"/>
            </p:cNvSpPr>
            <p:nvPr/>
          </p:nvSpPr>
          <p:spPr bwMode="auto">
            <a:xfrm flipH="1">
              <a:off x="647" y="303"/>
              <a:ext cx="2425" cy="0"/>
            </a:xfrm>
            <a:prstGeom prst="line">
              <a:avLst/>
            </a:prstGeom>
            <a:noFill/>
            <a:ln w="15875">
              <a:solidFill>
                <a:srgbClr val="999999"/>
              </a:solidFill>
              <a:round/>
              <a:headEnd/>
              <a:tailEnd/>
            </a:ln>
            <a:effectLst/>
            <a:extLst>
              <a:ext uri="{909E8E84-426E-40DD-AFC4-6F175D3DCCD1}"/>
              <a:ext uri="{AF507438-7753-43E0-B8FC-AC1667EBCBE1}"/>
            </a:extLst>
          </p:spPr>
          <p:txBody>
            <a:bodyPr/>
            <a:lstStyle/>
            <a:p>
              <a:pPr algn="ctr" eaLnBrk="0" hangingPunct="0">
                <a:defRPr/>
              </a:pPr>
              <a:endParaRPr lang="en-GB"/>
            </a:p>
          </p:txBody>
        </p:sp>
        <p:sp>
          <p:nvSpPr>
            <p:cNvPr id="16" name="Line 1044"/>
            <p:cNvSpPr>
              <a:spLocks noChangeShapeType="1"/>
            </p:cNvSpPr>
            <p:nvPr/>
          </p:nvSpPr>
          <p:spPr bwMode="auto">
            <a:xfrm flipH="1">
              <a:off x="0" y="303"/>
              <a:ext cx="196" cy="0"/>
            </a:xfrm>
            <a:prstGeom prst="line">
              <a:avLst/>
            </a:prstGeom>
            <a:noFill/>
            <a:ln w="15875">
              <a:solidFill>
                <a:srgbClr val="999999"/>
              </a:solidFill>
              <a:round/>
              <a:headEnd/>
              <a:tailEnd/>
            </a:ln>
            <a:effectLst/>
            <a:extLst>
              <a:ext uri="{909E8E84-426E-40DD-AFC4-6F175D3DCCD1}"/>
              <a:ext uri="{AF507438-7753-43E0-B8FC-AC1667EBCBE1}"/>
            </a:extLst>
          </p:spPr>
          <p:txBody>
            <a:bodyPr/>
            <a:lstStyle/>
            <a:p>
              <a:pPr algn="ctr" eaLnBrk="0" hangingPunct="0">
                <a:defRPr/>
              </a:pPr>
              <a:endParaRPr lang="en-GB"/>
            </a:p>
          </p:txBody>
        </p:sp>
        <p:pic>
          <p:nvPicPr>
            <p:cNvPr id="17" name="Picture 1045" descr="Logo_Maxi_Linie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DAEDF8"/>
                </a:clrFrom>
                <a:clrTo>
                  <a:srgbClr val="DAEDF8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24" y="109"/>
              <a:ext cx="406" cy="3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63524" name="Rectangle 1028"/>
          <p:cNvSpPr>
            <a:spLocks noGrp="1" noChangeArrowheads="1"/>
          </p:cNvSpPr>
          <p:nvPr>
            <p:ph type="ctrTitle"/>
          </p:nvPr>
        </p:nvSpPr>
        <p:spPr>
          <a:xfrm>
            <a:off x="685800" y="1600200"/>
            <a:ext cx="7772400" cy="1828800"/>
          </a:xfrm>
        </p:spPr>
        <p:txBody>
          <a:bodyPr bIns="36000" anchor="b"/>
          <a:lstStyle>
            <a:lvl1pPr algn="ctr">
              <a:defRPr sz="4800"/>
            </a:lvl1pPr>
          </a:lstStyle>
          <a:p>
            <a:pPr lvl="0"/>
            <a:r>
              <a:rPr lang="de-DE" noProof="0" smtClean="0"/>
              <a:t>Klicken Sie, um das Titelformat zu bearbeiten</a:t>
            </a:r>
          </a:p>
        </p:txBody>
      </p:sp>
      <p:sp>
        <p:nvSpPr>
          <p:cNvPr id="363525" name="Rectangle 1029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6576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bg2"/>
                </a:solidFill>
              </a:defRPr>
            </a:lvl1pPr>
          </a:lstStyle>
          <a:p>
            <a:pPr lvl="0"/>
            <a:r>
              <a:rPr lang="de-DE" noProof="0" smtClean="0"/>
              <a:t>Klicken Sie, um das Format des Untertitelmasters zu bearbeiten</a:t>
            </a:r>
          </a:p>
        </p:txBody>
      </p:sp>
    </p:spTree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00" y="838200"/>
            <a:ext cx="20193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838200"/>
            <a:ext cx="59055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 spd="med">
    <p:zo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838200"/>
            <a:ext cx="8077200" cy="304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90600" y="1447800"/>
            <a:ext cx="8001000" cy="5029200"/>
          </a:xfrm>
        </p:spPr>
        <p:txBody>
          <a:bodyPr/>
          <a:lstStyle/>
          <a:p>
            <a:pPr lvl="0"/>
            <a:endParaRPr lang="en-GB" noProof="0" smtClean="0"/>
          </a:p>
        </p:txBody>
      </p:sp>
    </p:spTree>
  </p:cSld>
  <p:clrMapOvr>
    <a:masterClrMapping/>
  </p:clrMapOvr>
  <p:transition spd="med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447800"/>
            <a:ext cx="39243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7300" y="1447800"/>
            <a:ext cx="39243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uge_Verlauf Kopie"/>
          <p:cNvPicPr>
            <a:picLocks noChangeAspect="1" noChangeArrowheads="1"/>
          </p:cNvPicPr>
          <p:nvPr/>
        </p:nvPicPr>
        <p:blipFill>
          <a:blip r:embed="rId14"/>
          <a:srcRect b="30936"/>
          <a:stretch>
            <a:fillRect/>
          </a:stretch>
        </p:blipFill>
        <p:spPr bwMode="auto">
          <a:xfrm>
            <a:off x="0" y="0"/>
            <a:ext cx="9144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 descr="testo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0" y="6629400"/>
            <a:ext cx="9144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8458200" y="6629400"/>
            <a:ext cx="6858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lIns="0" tIns="0" rIns="180000" bIns="0" anchor="ctr"/>
          <a:lstStyle/>
          <a:p>
            <a:pPr algn="r" eaLnBrk="0" hangingPunct="0">
              <a:buSzPct val="100000"/>
              <a:defRPr/>
            </a:pPr>
            <a:fld id="{6BB34D6B-E8B4-49EA-90EB-85106204AAC3}" type="slidenum">
              <a:rPr lang="en-US" sz="800" b="0">
                <a:solidFill>
                  <a:srgbClr val="808080"/>
                </a:solidFill>
              </a:rPr>
              <a:pPr algn="r" eaLnBrk="0" hangingPunct="0">
                <a:buSzPct val="100000"/>
                <a:defRPr/>
              </a:pPr>
              <a:t>‹#›</a:t>
            </a:fld>
            <a:r>
              <a:rPr lang="en-US" sz="800" b="0">
                <a:solidFill>
                  <a:srgbClr val="808080"/>
                </a:solidFill>
              </a:rPr>
              <a:t>/21</a:t>
            </a:r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H="1">
            <a:off x="1027113" y="481013"/>
            <a:ext cx="8116887" cy="0"/>
          </a:xfrm>
          <a:prstGeom prst="line">
            <a:avLst/>
          </a:prstGeom>
          <a:noFill/>
          <a:ln w="15875">
            <a:solidFill>
              <a:srgbClr val="999999"/>
            </a:solidFill>
            <a:round/>
            <a:headEnd/>
            <a:tailEnd/>
          </a:ln>
          <a:effectLst/>
          <a:extLst>
            <a:ext uri="{909E8E84-426E-40DD-AFC4-6F175D3DCCD1}"/>
            <a:ext uri="{AF507438-7753-43E0-B8FC-AC1667EBCBE1}"/>
          </a:extLst>
        </p:spPr>
        <p:txBody>
          <a:bodyPr/>
          <a:lstStyle/>
          <a:p>
            <a:pPr algn="ctr" eaLnBrk="0" hangingPunct="0">
              <a:defRPr/>
            </a:pPr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 flipH="1">
            <a:off x="0" y="481013"/>
            <a:ext cx="311150" cy="0"/>
          </a:xfrm>
          <a:prstGeom prst="line">
            <a:avLst/>
          </a:prstGeom>
          <a:noFill/>
          <a:ln w="15875">
            <a:solidFill>
              <a:srgbClr val="999999"/>
            </a:solidFill>
            <a:round/>
            <a:headEnd/>
            <a:tailEnd/>
          </a:ln>
          <a:effectLst/>
          <a:extLst>
            <a:ext uri="{909E8E84-426E-40DD-AFC4-6F175D3DCCD1}"/>
            <a:ext uri="{AF507438-7753-43E0-B8FC-AC1667EBCBE1}"/>
          </a:extLst>
        </p:spPr>
        <p:txBody>
          <a:bodyPr/>
          <a:lstStyle/>
          <a:p>
            <a:pPr algn="ctr" eaLnBrk="0" hangingPunct="0">
              <a:defRPr/>
            </a:pPr>
            <a:endParaRPr lang="en-GB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 flipH="1">
            <a:off x="0" y="1216025"/>
            <a:ext cx="9144000" cy="0"/>
          </a:xfrm>
          <a:prstGeom prst="line">
            <a:avLst/>
          </a:prstGeom>
          <a:noFill/>
          <a:ln w="9525">
            <a:solidFill>
              <a:srgbClr val="999999"/>
            </a:solidFill>
            <a:round/>
            <a:headEnd/>
            <a:tailEnd/>
          </a:ln>
          <a:effectLst/>
          <a:extLst>
            <a:ext uri="{909E8E84-426E-40DD-AFC4-6F175D3DCCD1}"/>
            <a:ext uri="{AF507438-7753-43E0-B8FC-AC1667EBCBE1}"/>
          </a:extLst>
        </p:spPr>
        <p:txBody>
          <a:bodyPr/>
          <a:lstStyle/>
          <a:p>
            <a:pPr algn="ctr" eaLnBrk="0" hangingPunct="0">
              <a:defRPr/>
            </a:pPr>
            <a:endParaRPr lang="en-GB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 flipH="1">
            <a:off x="0" y="6629400"/>
            <a:ext cx="9144000" cy="0"/>
          </a:xfrm>
          <a:prstGeom prst="line">
            <a:avLst/>
          </a:prstGeom>
          <a:noFill/>
          <a:ln w="9525">
            <a:solidFill>
              <a:srgbClr val="999999"/>
            </a:solidFill>
            <a:round/>
            <a:headEnd/>
            <a:tailEnd/>
          </a:ln>
          <a:effectLst/>
          <a:extLst>
            <a:ext uri="{909E8E84-426E-40DD-AFC4-6F175D3DCCD1}"/>
            <a:ext uri="{AF507438-7753-43E0-B8FC-AC1667EBCBE1}"/>
          </a:extLst>
        </p:spPr>
        <p:txBody>
          <a:bodyPr/>
          <a:lstStyle/>
          <a:p>
            <a:pPr algn="ctr" eaLnBrk="0" hangingPunct="0">
              <a:defRPr/>
            </a:pPr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6629400"/>
            <a:ext cx="609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lIns="36000" tIns="0" rIns="18000" bIns="0" anchor="ctr"/>
          <a:lstStyle/>
          <a:p>
            <a:pPr algn="r" eaLnBrk="0" hangingPunct="0">
              <a:buSzPct val="100000"/>
              <a:defRPr/>
            </a:pPr>
            <a:r>
              <a:rPr lang="en-US" sz="800">
                <a:solidFill>
                  <a:srgbClr val="808080"/>
                </a:solidFill>
              </a:rPr>
              <a:t>testo</a:t>
            </a:r>
            <a:r>
              <a:rPr lang="en-US" sz="800" b="0">
                <a:solidFill>
                  <a:srgbClr val="808080"/>
                </a:solidFill>
              </a:rPr>
              <a:t> AG</a:t>
            </a:r>
          </a:p>
        </p:txBody>
      </p:sp>
      <p:pic>
        <p:nvPicPr>
          <p:cNvPr id="1034" name="Picture 10" descr="Logo_Maxi_Linie"/>
          <p:cNvPicPr>
            <a:picLocks noChangeAspect="1" noChangeArrowheads="1"/>
          </p:cNvPicPr>
          <p:nvPr/>
        </p:nvPicPr>
        <p:blipFill>
          <a:blip r:embed="rId16">
            <a:clrChange>
              <a:clrFrom>
                <a:srgbClr val="DAEDF8"/>
              </a:clrFrom>
              <a:clrTo>
                <a:srgbClr val="DAEDF8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5600" y="173038"/>
            <a:ext cx="644525" cy="61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5867400" y="188913"/>
            <a:ext cx="28813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lIns="0" tIns="0" rIns="0" bIns="0" anchor="ctr"/>
          <a:lstStyle/>
          <a:p>
            <a:pPr marL="185738" indent="-185738" algn="r" eaLnBrk="0" hangingPunct="0">
              <a:spcAft>
                <a:spcPct val="60000"/>
              </a:spcAft>
              <a:buSzPct val="100000"/>
              <a:defRPr/>
            </a:pPr>
            <a:r>
              <a:rPr lang="en-US" sz="1200" b="0">
                <a:solidFill>
                  <a:srgbClr val="999999"/>
                </a:solidFill>
              </a:rPr>
              <a:t>Посвящая себя будущему</a:t>
            </a:r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838200"/>
            <a:ext cx="807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das Titelformat zu bearbeiten</a:t>
            </a:r>
          </a:p>
        </p:txBody>
      </p:sp>
      <p:sp>
        <p:nvSpPr>
          <p:cNvPr id="1037" name="Rectangle 13"/>
          <p:cNvSpPr>
            <a:spLocks noChangeArrowheads="1"/>
          </p:cNvSpPr>
          <p:nvPr userDrawn="1"/>
        </p:nvSpPr>
        <p:spPr bwMode="auto">
          <a:xfrm>
            <a:off x="609600" y="6629400"/>
            <a:ext cx="7467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lIns="0" tIns="0" rIns="0" bIns="0" anchor="ctr"/>
          <a:lstStyle/>
          <a:p>
            <a:pPr eaLnBrk="0" hangingPunct="0">
              <a:buSzPct val="100000"/>
              <a:defRPr/>
            </a:pPr>
            <a:r>
              <a:rPr lang="en-US" sz="800" b="0">
                <a:solidFill>
                  <a:srgbClr val="808080"/>
                </a:solidFill>
              </a:rPr>
              <a:t>Сравнение с приборами-конкурентами: testo 885 hs/roc, 17.05.11, уровень конфиденциальности – 3</a:t>
            </a:r>
          </a:p>
        </p:txBody>
      </p:sp>
      <p:sp>
        <p:nvSpPr>
          <p:cNvPr id="1038" name="Rectangle 1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447800"/>
            <a:ext cx="80010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die Formate des Vorlagentextes zu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7" r:id="rId2"/>
    <p:sldLayoutId id="2147483666" r:id="rId3"/>
    <p:sldLayoutId id="2147483665" r:id="rId4"/>
    <p:sldLayoutId id="2147483664" r:id="rId5"/>
    <p:sldLayoutId id="2147483663" r:id="rId6"/>
    <p:sldLayoutId id="2147483662" r:id="rId7"/>
    <p:sldLayoutId id="2147483661" r:id="rId8"/>
    <p:sldLayoutId id="2147483660" r:id="rId9"/>
    <p:sldLayoutId id="2147483659" r:id="rId10"/>
    <p:sldLayoutId id="2147483658" r:id="rId11"/>
    <p:sldLayoutId id="2147483657" r:id="rId12"/>
  </p:sldLayoutIdLst>
  <p:transition spd="med">
    <p:zoom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9pPr>
    </p:titleStyle>
    <p:bodyStyle>
      <a:lvl1pPr marL="185738" indent="-185738" algn="l" rtl="0" eaLnBrk="0" fontAlgn="base" hangingPunct="0">
        <a:spcBef>
          <a:spcPct val="5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569913" indent="-112713" algn="l" rtl="0" eaLnBrk="0" fontAlgn="base" hangingPunct="0">
        <a:spcBef>
          <a:spcPct val="5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39825" indent="-225425" algn="l" rtl="0" eaLnBrk="0" fontAlgn="base" hangingPunct="0">
        <a:spcBef>
          <a:spcPct val="5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3pPr>
      <a:lvl4pPr marL="1619250" indent="-2476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2190750" indent="-36195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5pPr>
      <a:lvl6pPr marL="2647950" algn="l" rtl="0" fontAlgn="base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</a:defRPr>
      </a:lvl6pPr>
      <a:lvl7pPr marL="3105150" algn="l" rtl="0" fontAlgn="base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</a:defRPr>
      </a:lvl7pPr>
      <a:lvl8pPr marL="3562350" algn="l" rtl="0" fontAlgn="base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</a:defRPr>
      </a:lvl8pPr>
      <a:lvl9pPr marL="4019550" algn="l" rtl="0" fontAlgn="base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tcexpert.ru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de-DE" sz="1800" smtClean="0"/>
              <a:t> </a:t>
            </a:r>
          </a:p>
        </p:txBody>
      </p:sp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2819400" y="3733800"/>
            <a:ext cx="35052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endParaRPr lang="de-DE" b="0"/>
          </a:p>
        </p:txBody>
      </p:sp>
      <p:sp>
        <p:nvSpPr>
          <p:cNvPr id="16387" name="Rectangle 4"/>
          <p:cNvSpPr>
            <a:spLocks noGrp="1" noChangeArrowheads="1"/>
          </p:cNvSpPr>
          <p:nvPr>
            <p:ph type="ctrTitle"/>
          </p:nvPr>
        </p:nvSpPr>
        <p:spPr>
          <a:xfrm>
            <a:off x="762000" y="2590800"/>
            <a:ext cx="7772400" cy="1828800"/>
          </a:xfrm>
        </p:spPr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Сравнение testo 885 с приборами-конкурентами</a:t>
            </a: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5334000" y="5791200"/>
            <a:ext cx="3581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r" eaLnBrk="0" hangingPunct="0">
              <a:spcBef>
                <a:spcPct val="50000"/>
              </a:spcBef>
            </a:pPr>
            <a:r>
              <a:rPr lang="ru-RU" sz="1000" b="0"/>
              <a:t>ООО НТЦ «Эксперт» - российский партнер «Тэсто Рус»</a:t>
            </a:r>
          </a:p>
          <a:p>
            <a:pPr algn="r" eaLnBrk="0" hangingPunct="0">
              <a:spcBef>
                <a:spcPct val="50000"/>
              </a:spcBef>
            </a:pPr>
            <a:r>
              <a:rPr lang="ru-RU" sz="1000" b="0"/>
              <a:t>тел./факс: (495) 660 49 68  тел.: (495) 972 88 55</a:t>
            </a:r>
          </a:p>
          <a:p>
            <a:pPr algn="r" eaLnBrk="0" hangingPunct="0">
              <a:spcBef>
                <a:spcPct val="50000"/>
              </a:spcBef>
            </a:pPr>
            <a:r>
              <a:rPr lang="ru-RU" sz="1000" b="0" u="sng">
                <a:solidFill>
                  <a:srgbClr val="009DA0"/>
                </a:solidFill>
                <a:hlinkClick r:id="rId3"/>
              </a:rPr>
              <a:t>www.ntcexpert.ru</a:t>
            </a:r>
            <a:r>
              <a:rPr lang="ru-RU" sz="1000" b="0"/>
              <a:t>   info@ntcexpert.ru</a:t>
            </a:r>
            <a:endParaRPr lang="de-DE" sz="1000" b="0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testo 885 против FLIR T425/B425</a:t>
            </a:r>
          </a:p>
        </p:txBody>
      </p:sp>
      <p:sp>
        <p:nvSpPr>
          <p:cNvPr id="26626" name="Text Box 3"/>
          <p:cNvSpPr txBox="1">
            <a:spLocks noChangeArrowheads="1"/>
          </p:cNvSpPr>
          <p:nvPr/>
        </p:nvSpPr>
        <p:spPr bwMode="auto">
          <a:xfrm>
            <a:off x="304800" y="1371600"/>
            <a:ext cx="2667000" cy="685800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buSzPct val="100000"/>
            </a:pPr>
            <a:r>
              <a:rPr lang="en-US" sz="1400">
                <a:solidFill>
                  <a:srgbClr val="000000"/>
                </a:solidFill>
              </a:rPr>
              <a:t>FLIR T425/B425</a:t>
            </a:r>
          </a:p>
          <a:p>
            <a:pPr algn="ctr" eaLnBrk="0" hangingPunct="0">
              <a:buSzPct val="100000"/>
            </a:pPr>
            <a:r>
              <a:rPr lang="en-US" sz="1400">
                <a:solidFill>
                  <a:srgbClr val="000000"/>
                </a:solidFill>
              </a:rPr>
              <a:t>Чем testo 885 лучше?</a:t>
            </a:r>
          </a:p>
        </p:txBody>
      </p:sp>
      <p:grpSp>
        <p:nvGrpSpPr>
          <p:cNvPr id="26627" name="Group 4"/>
          <p:cNvGrpSpPr>
            <a:grpSpLocks/>
          </p:cNvGrpSpPr>
          <p:nvPr/>
        </p:nvGrpSpPr>
        <p:grpSpPr bwMode="auto">
          <a:xfrm>
            <a:off x="314325" y="2543175"/>
            <a:ext cx="2201863" cy="2819400"/>
            <a:chOff x="198" y="1602"/>
            <a:chExt cx="1387" cy="1776"/>
          </a:xfrm>
        </p:grpSpPr>
        <p:pic>
          <p:nvPicPr>
            <p:cNvPr id="26629" name="Picture 5" descr="fli267_01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98" y="1602"/>
              <a:ext cx="1387" cy="9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6630" name="Picture 6" descr="flir-b335-medium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82" y="2471"/>
              <a:ext cx="986" cy="9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6628" name="Text Box 8"/>
          <p:cNvSpPr txBox="1">
            <a:spLocks noChangeArrowheads="1"/>
          </p:cNvSpPr>
          <p:nvPr/>
        </p:nvSpPr>
        <p:spPr bwMode="auto">
          <a:xfrm>
            <a:off x="3028950" y="1371600"/>
            <a:ext cx="6096000" cy="4876800"/>
          </a:xfrm>
          <a:prstGeom prst="rect">
            <a:avLst/>
          </a:prstGeom>
          <a:solidFill>
            <a:srgbClr val="FFFFFF"/>
          </a:solidFill>
          <a:ln w="25400">
            <a:solidFill>
              <a:srgbClr val="FF99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1300" b="0">
                <a:solidFill>
                  <a:srgbClr val="000000"/>
                </a:solidFill>
              </a:rPr>
              <a:t> </a:t>
            </a:r>
            <a:r>
              <a:rPr lang="ru-RU" sz="1200" b="0">
                <a:solidFill>
                  <a:srgbClr val="000000"/>
                </a:solidFill>
              </a:rPr>
              <a:t>Наивысшее разрешение, количество пикселей: 640x480 (против 320x240)</a:t>
            </a:r>
          </a:p>
          <a:p>
            <a:pPr eaLnBrk="0" hangingPunct="0">
              <a:lnSpc>
                <a:spcPct val="120000"/>
              </a:lnSpc>
              <a:buFont typeface="Wingdings" pitchFamily="2" charset="2"/>
              <a:buChar char="Ø"/>
            </a:pPr>
            <a:r>
              <a:rPr lang="ru-RU" sz="1200" b="0">
                <a:solidFill>
                  <a:srgbClr val="000000"/>
                </a:solidFill>
              </a:rPr>
              <a:t> Более высокая температурная чувствительность (NETD) &lt; 30 мК (против 50 мК) </a:t>
            </a:r>
          </a:p>
          <a:p>
            <a:pPr eaLnBrk="0" hangingPunct="0">
              <a:lnSpc>
                <a:spcPct val="120000"/>
              </a:lnSpc>
              <a:buFont typeface="Wingdings" pitchFamily="2" charset="2"/>
              <a:buChar char="Ø"/>
            </a:pPr>
            <a:r>
              <a:rPr lang="ru-RU" sz="1200" b="0">
                <a:solidFill>
                  <a:srgbClr val="000000"/>
                </a:solidFill>
              </a:rPr>
              <a:t> Стандартный объектив с углом обзора 30° для охвата большей площади поля видимости</a:t>
            </a:r>
          </a:p>
          <a:p>
            <a:pPr eaLnBrk="0" hangingPunct="0">
              <a:lnSpc>
                <a:spcPct val="120000"/>
              </a:lnSpc>
              <a:buFont typeface="Wingdings" pitchFamily="2" charset="2"/>
              <a:buChar char="Ø"/>
            </a:pPr>
            <a:r>
              <a:rPr lang="ru-RU" sz="1200" b="0">
                <a:solidFill>
                  <a:srgbClr val="000000"/>
                </a:solidFill>
              </a:rPr>
              <a:t> Минимальное расстояние фокусировки: 0,1 м (против 0,4 м)</a:t>
            </a:r>
          </a:p>
          <a:p>
            <a:pPr eaLnBrk="0" hangingPunct="0">
              <a:lnSpc>
                <a:spcPct val="120000"/>
              </a:lnSpc>
              <a:buFont typeface="Wingdings" pitchFamily="2" charset="2"/>
              <a:buChar char="Ø"/>
            </a:pPr>
            <a:r>
              <a:rPr lang="ru-RU" sz="1200" b="0">
                <a:solidFill>
                  <a:srgbClr val="000000"/>
                </a:solidFill>
              </a:rPr>
              <a:t> Возможность распознавания объектов, благодаря большому дисплею (4,3") (против 3,5")</a:t>
            </a:r>
          </a:p>
          <a:p>
            <a:pPr eaLnBrk="0" hangingPunct="0">
              <a:lnSpc>
                <a:spcPct val="120000"/>
              </a:lnSpc>
              <a:buFont typeface="Wingdings" pitchFamily="2" charset="2"/>
              <a:buChar char="Ø"/>
            </a:pPr>
            <a:r>
              <a:rPr lang="ru-RU" sz="1200" b="0">
                <a:solidFill>
                  <a:srgbClr val="000000"/>
                </a:solidFill>
              </a:rPr>
              <a:t> Сочетание поворотного дисплея и поворотной рукоятки, стабильность термографии из любого положения</a:t>
            </a:r>
          </a:p>
          <a:p>
            <a:pPr eaLnBrk="0" hangingPunct="0">
              <a:lnSpc>
                <a:spcPct val="120000"/>
              </a:lnSpc>
              <a:buFont typeface="Wingdings" pitchFamily="2" charset="2"/>
              <a:buChar char="Ø"/>
            </a:pPr>
            <a:r>
              <a:rPr lang="ru-RU" sz="1200" b="0">
                <a:solidFill>
                  <a:srgbClr val="000000"/>
                </a:solidFill>
              </a:rPr>
              <a:t> Мастер панорамного обзора, возможность добавления 9 отдельных термограмм к большой термограмме </a:t>
            </a:r>
          </a:p>
          <a:p>
            <a:pPr eaLnBrk="0" hangingPunct="0">
              <a:lnSpc>
                <a:spcPct val="120000"/>
              </a:lnSpc>
              <a:buSzPct val="100000"/>
            </a:pPr>
            <a:r>
              <a:rPr lang="ru-RU" sz="1200" b="0">
                <a:solidFill>
                  <a:srgbClr val="000000"/>
                </a:solidFill>
              </a:rPr>
              <a:t>    для получения термограмм крупных объектов во всех деталях   </a:t>
            </a:r>
          </a:p>
          <a:p>
            <a:pPr eaLnBrk="0" hangingPunct="0">
              <a:lnSpc>
                <a:spcPct val="120000"/>
              </a:lnSpc>
              <a:buSzPct val="100000"/>
            </a:pPr>
            <a:r>
              <a:rPr lang="ru-RU" sz="1200" b="0">
                <a:solidFill>
                  <a:srgbClr val="000000"/>
                </a:solidFill>
              </a:rPr>
              <a:t>   (имеется только у модели T425 с дополнительным п/о FLIR BuildIR) </a:t>
            </a:r>
          </a:p>
          <a:p>
            <a:pPr eaLnBrk="0" hangingPunct="0">
              <a:lnSpc>
                <a:spcPct val="120000"/>
              </a:lnSpc>
              <a:buFont typeface="Wingdings" pitchFamily="2" charset="2"/>
              <a:buChar char="Ø"/>
            </a:pPr>
            <a:r>
              <a:rPr lang="ru-RU" sz="1200" b="0">
                <a:solidFill>
                  <a:srgbClr val="000000"/>
                </a:solidFill>
              </a:rPr>
              <a:t> Технология "SiteRecognition": Идентификация объекта измерения с использованием автоматического управления термограммами для экономии требуемого для управления времени в пользу более существенных задач</a:t>
            </a:r>
          </a:p>
          <a:p>
            <a:pPr eaLnBrk="0" hangingPunct="0">
              <a:lnSpc>
                <a:spcPct val="120000"/>
              </a:lnSpc>
              <a:buFont typeface="Wingdings" pitchFamily="2" charset="2"/>
              <a:buChar char="Ø"/>
            </a:pPr>
            <a:r>
              <a:rPr lang="ru-RU" sz="1200" b="0">
                <a:solidFill>
                  <a:srgbClr val="000000"/>
                </a:solidFill>
              </a:rPr>
              <a:t> Широкий диапазон измерения температуры до 1.200 °C (против B425)</a:t>
            </a:r>
          </a:p>
          <a:p>
            <a:pPr eaLnBrk="0" hangingPunct="0">
              <a:lnSpc>
                <a:spcPct val="120000"/>
              </a:lnSpc>
              <a:buFont typeface="Wingdings" pitchFamily="2" charset="2"/>
              <a:buChar char="Ø"/>
            </a:pPr>
            <a:r>
              <a:rPr lang="ru-RU" sz="1200" b="0">
                <a:solidFill>
                  <a:srgbClr val="000000"/>
                </a:solidFill>
              </a:rPr>
              <a:t> Представление распределения поверхностной влажности в % ОВ и функция заблаговременного предупреждения об образовании плесени</a:t>
            </a:r>
          </a:p>
          <a:p>
            <a:pPr eaLnBrk="0" hangingPunct="0">
              <a:lnSpc>
                <a:spcPct val="120000"/>
              </a:lnSpc>
              <a:buFont typeface="Wingdings" pitchFamily="2" charset="2"/>
              <a:buChar char="Ø"/>
            </a:pPr>
            <a:r>
              <a:rPr lang="ru-RU" sz="1200" b="0">
                <a:solidFill>
                  <a:srgbClr val="000000"/>
                </a:solidFill>
              </a:rPr>
              <a:t> Удобство создания отчётов с использованием программы IRSoft</a:t>
            </a:r>
          </a:p>
          <a:p>
            <a:pPr eaLnBrk="0" hangingPunct="0">
              <a:lnSpc>
                <a:spcPct val="120000"/>
              </a:lnSpc>
              <a:buFont typeface="Wingdings" pitchFamily="2" charset="2"/>
              <a:buChar char="Ø"/>
            </a:pPr>
            <a:r>
              <a:rPr lang="ru-RU" sz="1200" b="0">
                <a:solidFill>
                  <a:srgbClr val="000000"/>
                </a:solidFill>
              </a:rPr>
              <a:t> Защитный фильтр объектива обеспечивает защиту от пыли и царапин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533400"/>
            <a:ext cx="8001000" cy="609600"/>
          </a:xfrm>
        </p:spPr>
        <p:txBody>
          <a:bodyPr/>
          <a:lstStyle/>
          <a:p>
            <a:r>
              <a:rPr lang="en-US" sz="2300" smtClean="0">
                <a:solidFill>
                  <a:srgbClr val="000000"/>
                </a:solidFill>
              </a:rPr>
              <a:t>Коммерческие аргументы в пользу testo 885 против FLIR серий T/B</a:t>
            </a:r>
          </a:p>
        </p:txBody>
      </p:sp>
      <p:sp>
        <p:nvSpPr>
          <p:cNvPr id="27650" name="Text Box 4"/>
          <p:cNvSpPr txBox="1">
            <a:spLocks noChangeArrowheads="1"/>
          </p:cNvSpPr>
          <p:nvPr/>
        </p:nvSpPr>
        <p:spPr bwMode="auto">
          <a:xfrm>
            <a:off x="304800" y="1676400"/>
            <a:ext cx="8610600" cy="42672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 eaLnBrk="0" hangingPunct="0">
              <a:spcBef>
                <a:spcPct val="50000"/>
              </a:spcBef>
              <a:buClr>
                <a:srgbClr val="000000"/>
              </a:buClr>
              <a:buFont typeface="Wingdings" pitchFamily="2" charset="2"/>
              <a:buAutoNum type="arabicPeriod"/>
            </a:pPr>
            <a:r>
              <a:rPr lang="ru-RU" sz="1700">
                <a:solidFill>
                  <a:srgbClr val="000000"/>
                </a:solidFill>
              </a:rPr>
              <a:t>Лучший показатель  NETD </a:t>
            </a:r>
            <a:r>
              <a:rPr lang="ru-RU" sz="1700" b="0">
                <a:solidFill>
                  <a:srgbClr val="000000"/>
                </a:solidFill>
              </a:rPr>
              <a:t>(&lt; 30 мК против 50 мК)</a:t>
            </a:r>
          </a:p>
          <a:p>
            <a:pPr marL="457200" indent="-457200" eaLnBrk="0" hangingPunct="0">
              <a:spcBef>
                <a:spcPct val="50000"/>
              </a:spcBef>
              <a:buClr>
                <a:srgbClr val="000000"/>
              </a:buClr>
              <a:buFont typeface="Wingdings" pitchFamily="2" charset="2"/>
              <a:buAutoNum type="arabicPeriod"/>
            </a:pPr>
            <a:r>
              <a:rPr lang="ru-RU" sz="1700">
                <a:solidFill>
                  <a:srgbClr val="000000"/>
                </a:solidFill>
              </a:rPr>
              <a:t>Безопасность и удобство</a:t>
            </a:r>
            <a:r>
              <a:rPr lang="ru-RU" sz="1700" b="0">
                <a:solidFill>
                  <a:srgbClr val="000000"/>
                </a:solidFill>
              </a:rPr>
              <a:t> термографии из любого положения, благодаря поворотным дисплею и рукоятке, а также благодаря отсутствию отвлекающих бликов на дисплее</a:t>
            </a:r>
          </a:p>
          <a:p>
            <a:pPr marL="457200" indent="-457200" eaLnBrk="0" hangingPunct="0">
              <a:spcBef>
                <a:spcPct val="50000"/>
              </a:spcBef>
              <a:buClr>
                <a:srgbClr val="000000"/>
              </a:buClr>
              <a:buFont typeface="Wingdings" pitchFamily="2" charset="2"/>
              <a:buAutoNum type="arabicPeriod"/>
            </a:pPr>
            <a:r>
              <a:rPr lang="ru-RU" sz="1700" b="0">
                <a:solidFill>
                  <a:srgbClr val="000000"/>
                </a:solidFill>
              </a:rPr>
              <a:t>Мастер панорамного обзора – термография </a:t>
            </a:r>
            <a:r>
              <a:rPr lang="ru-RU" sz="1700">
                <a:solidFill>
                  <a:srgbClr val="000000"/>
                </a:solidFill>
              </a:rPr>
              <a:t>крупных объектов во всех деталях</a:t>
            </a:r>
          </a:p>
          <a:p>
            <a:pPr marL="457200" indent="-457200" eaLnBrk="0" hangingPunct="0">
              <a:spcBef>
                <a:spcPct val="50000"/>
              </a:spcBef>
              <a:buClr>
                <a:srgbClr val="000000"/>
              </a:buClr>
              <a:buFont typeface="Wingdings" pitchFamily="2" charset="2"/>
              <a:buAutoNum type="arabicPeriod"/>
            </a:pPr>
            <a:r>
              <a:rPr lang="ru-RU" sz="1700">
                <a:solidFill>
                  <a:srgbClr val="000000"/>
                </a:solidFill>
              </a:rPr>
              <a:t>Технология "SiteRecognition":</a:t>
            </a:r>
            <a:r>
              <a:rPr lang="ru-RU" sz="1700" b="0">
                <a:solidFill>
                  <a:srgbClr val="000000"/>
                </a:solidFill>
              </a:rPr>
              <a:t> Идентификация объекта измерения с использованием автоматического управления термограммами для экономии времени для более существенных задач!</a:t>
            </a:r>
          </a:p>
          <a:p>
            <a:pPr marL="457200" indent="-457200" eaLnBrk="0" hangingPunct="0">
              <a:spcBef>
                <a:spcPct val="50000"/>
              </a:spcBef>
              <a:buClr>
                <a:srgbClr val="000000"/>
              </a:buClr>
              <a:buFont typeface="Wingdings" pitchFamily="2" charset="2"/>
              <a:buAutoNum type="arabicPeriod"/>
            </a:pPr>
            <a:r>
              <a:rPr lang="ru-RU" sz="1700" b="0">
                <a:solidFill>
                  <a:srgbClr val="000000"/>
                </a:solidFill>
              </a:rPr>
              <a:t>Представление </a:t>
            </a:r>
            <a:r>
              <a:rPr lang="ru-RU" sz="1700">
                <a:solidFill>
                  <a:srgbClr val="000000"/>
                </a:solidFill>
              </a:rPr>
              <a:t>распределения поверхностной влажности в % ОВ</a:t>
            </a:r>
            <a:r>
              <a:rPr lang="ru-RU" sz="1700" b="0">
                <a:solidFill>
                  <a:srgbClr val="000000"/>
                </a:solidFill>
              </a:rPr>
              <a:t> и </a:t>
            </a:r>
            <a:r>
              <a:rPr lang="ru-RU" sz="1700">
                <a:solidFill>
                  <a:srgbClr val="000000"/>
                </a:solidFill>
              </a:rPr>
              <a:t>функция заблаговременного предупреждения об образовании плесени</a:t>
            </a:r>
          </a:p>
          <a:p>
            <a:pPr marL="457200" indent="-457200" eaLnBrk="0" hangingPunct="0">
              <a:spcBef>
                <a:spcPct val="50000"/>
              </a:spcBef>
              <a:buClr>
                <a:srgbClr val="000000"/>
              </a:buClr>
              <a:buFont typeface="Wingdings" pitchFamily="2" charset="2"/>
              <a:buAutoNum type="arabicPeriod"/>
            </a:pPr>
            <a:r>
              <a:rPr lang="ru-RU" sz="1700" b="0">
                <a:solidFill>
                  <a:srgbClr val="000000"/>
                </a:solidFill>
              </a:rPr>
              <a:t>Благодаря поддержке измерения высоких температур, можно измерять температуру </a:t>
            </a:r>
            <a:r>
              <a:rPr lang="ru-RU" sz="1700">
                <a:solidFill>
                  <a:srgbClr val="000000"/>
                </a:solidFill>
              </a:rPr>
              <a:t>1.200°C</a:t>
            </a:r>
          </a:p>
          <a:p>
            <a:pPr marL="457200" indent="-457200" eaLnBrk="0" hangingPunct="0">
              <a:spcBef>
                <a:spcPct val="50000"/>
              </a:spcBef>
              <a:buClr>
                <a:srgbClr val="000000"/>
              </a:buClr>
              <a:buFont typeface="Wingdings" pitchFamily="2" charset="2"/>
              <a:buAutoNum type="arabicPeriod"/>
            </a:pPr>
            <a:r>
              <a:rPr lang="ru-RU" sz="1700">
                <a:solidFill>
                  <a:srgbClr val="000000"/>
                </a:solidFill>
              </a:rPr>
              <a:t>Наивысшее разрешение до 640 x 480 пикселей</a:t>
            </a:r>
            <a:endParaRPr lang="ru-RU" sz="1700" b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testo 885 против FLUKE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04798" y="1447800"/>
          <a:ext cx="8382001" cy="5151230"/>
        </p:xfrm>
        <a:graphic>
          <a:graphicData uri="http://schemas.openxmlformats.org/drawingml/2006/table">
            <a:tbl>
              <a:tblPr firstRow="1" firstCol="1" bandRow="1"/>
              <a:tblGrid>
                <a:gridCol w="431940"/>
                <a:gridCol w="2945921"/>
                <a:gridCol w="1422741"/>
                <a:gridCol w="838200"/>
                <a:gridCol w="991618"/>
                <a:gridCol w="1751581"/>
              </a:tblGrid>
              <a:tr h="2058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eaLnBrk="0" fontAlgn="base" hangingPunct="0">
                        <a:spcAft>
                          <a:spcPts val="0"/>
                        </a:spcAft>
                      </a:pPr>
                      <a:r>
                        <a:rPr lang="ru-RU" sz="6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testo 885</a:t>
                      </a:r>
                      <a:endParaRPr lang="en-GB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FLUKE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5369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885-1</a:t>
                      </a:r>
                      <a:endParaRPr lang="en-GB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spcAft>
                          <a:spcPts val="0"/>
                        </a:spcAft>
                      </a:pPr>
                      <a:r>
                        <a:rPr lang="ru-RU" sz="10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885-2</a:t>
                      </a:r>
                      <a:endParaRPr lang="en-GB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885-2 (комплект)</a:t>
                      </a:r>
                      <a:endParaRPr lang="en-GB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Ti32/TiR32</a:t>
                      </a:r>
                      <a:endParaRPr lang="en-GB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950">
                <a:tc rowSpan="20">
                  <a:txBody>
                    <a:bodyPr/>
                    <a:lstStyle/>
                    <a:p>
                      <a:pPr marL="71755" marR="71755" algn="ctr" eaLnBrk="0" fontAlgn="base" hangingPunct="0">
                        <a:spcAft>
                          <a:spcPts val="0"/>
                        </a:spcAft>
                      </a:pPr>
                      <a:r>
                        <a:rPr lang="ru-RU" sz="6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Технические данные</a:t>
                      </a:r>
                      <a:endParaRPr lang="en-GB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eaLnBrk="0" fontAlgn="base" hangingPunct="0">
                        <a:spcAft>
                          <a:spcPts val="0"/>
                        </a:spcAft>
                      </a:pPr>
                      <a:r>
                        <a:rPr lang="ru-RU" sz="900" b="1" kern="12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ЦЕНА</a:t>
                      </a:r>
                      <a:endParaRPr lang="en-GB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spcAft>
                          <a:spcPts val="0"/>
                        </a:spcAft>
                      </a:pPr>
                      <a:r>
                        <a:rPr lang="en-US" sz="800" b="1" kern="12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349</a:t>
                      </a:r>
                      <a:r>
                        <a:rPr lang="en-US" sz="800" b="1" kern="1200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000 </a:t>
                      </a:r>
                      <a:r>
                        <a:rPr lang="ru-RU" sz="800" b="1" kern="1200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800" b="1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руб</a:t>
                      </a:r>
                      <a:endParaRPr lang="en-GB" sz="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spcAft>
                          <a:spcPts val="0"/>
                        </a:spcAft>
                      </a:pPr>
                      <a:r>
                        <a:rPr lang="ru-RU" sz="800" b="1" kern="12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399 000 </a:t>
                      </a:r>
                      <a:r>
                        <a:rPr lang="ru-RU" sz="800" b="1" kern="1200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руб</a:t>
                      </a:r>
                      <a:endParaRPr lang="en-GB" sz="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spcAft>
                          <a:spcPts val="0"/>
                        </a:spcAft>
                      </a:pPr>
                      <a:r>
                        <a:rPr lang="ru-RU" sz="800" b="1" kern="12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489 000 </a:t>
                      </a:r>
                      <a:r>
                        <a:rPr lang="ru-RU" sz="800" b="1" kern="1200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руб</a:t>
                      </a:r>
                      <a:endParaRPr lang="en-GB" sz="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kern="12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380</a:t>
                      </a:r>
                      <a:r>
                        <a:rPr lang="ru-RU" sz="600" kern="1200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 780,0 Руб.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82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0" fontAlgn="base" hangingPunct="0">
                        <a:spcAft>
                          <a:spcPts val="0"/>
                        </a:spcAft>
                      </a:pPr>
                      <a:r>
                        <a:rPr lang="ru-RU" sz="900" b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Детектор</a:t>
                      </a:r>
                      <a:endParaRPr lang="en-GB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eaLnBrk="0" fontAlgn="base" hangingPunct="0">
                        <a:spcAft>
                          <a:spcPts val="0"/>
                        </a:spcAft>
                      </a:pPr>
                      <a:r>
                        <a:rPr lang="ru-RU" sz="900" b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320x240</a:t>
                      </a:r>
                      <a:endParaRPr lang="en-GB" sz="9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320x240</a:t>
                      </a:r>
                      <a:endParaRPr lang="en-GB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95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0" fontAlgn="base" hangingPunct="0">
                        <a:spcAft>
                          <a:spcPts val="0"/>
                        </a:spcAft>
                      </a:pPr>
                      <a:r>
                        <a:rPr lang="ru-RU" sz="900" b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Поле обзора</a:t>
                      </a:r>
                      <a:endParaRPr lang="en-GB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eaLnBrk="0" fontAlgn="base" hangingPunct="0">
                        <a:spcAft>
                          <a:spcPts val="0"/>
                        </a:spcAft>
                      </a:pPr>
                      <a:r>
                        <a:rPr lang="ru-RU" sz="900" b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30° </a:t>
                      </a:r>
                      <a:r>
                        <a:rPr lang="ru-RU" sz="900" b="1" kern="12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x</a:t>
                      </a:r>
                      <a:r>
                        <a:rPr lang="ru-RU" sz="900" b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23° [Стандарт], 11° </a:t>
                      </a:r>
                      <a:r>
                        <a:rPr lang="ru-RU" sz="900" b="1" kern="12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x</a:t>
                      </a:r>
                      <a:r>
                        <a:rPr lang="ru-RU" sz="900" b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9° [Теле]</a:t>
                      </a:r>
                      <a:endParaRPr lang="en-GB" sz="9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spcAft>
                          <a:spcPts val="0"/>
                        </a:spcAft>
                      </a:pPr>
                      <a:r>
                        <a:rPr lang="ru-RU" sz="9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23°x17° [Стандарт], 11.5° [Теле], 46° [Широкоугольный]</a:t>
                      </a:r>
                      <a:endParaRPr lang="en-GB" sz="9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97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0" fontAlgn="base" hangingPunct="0">
                        <a:spcAft>
                          <a:spcPts val="0"/>
                        </a:spcAft>
                      </a:pPr>
                      <a:r>
                        <a:rPr lang="ru-RU" sz="900" b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Поле обзора прибора</a:t>
                      </a:r>
                      <a:endParaRPr lang="en-GB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eaLnBrk="0" fontAlgn="base" hangingPunct="0">
                        <a:spcAft>
                          <a:spcPts val="0"/>
                        </a:spcAft>
                      </a:pPr>
                      <a:r>
                        <a:rPr lang="ru-RU" sz="900" b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1,7 мрад [Стандарт], 0,6 мрад [Теле]</a:t>
                      </a:r>
                      <a:endParaRPr lang="en-GB" sz="9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spcAft>
                          <a:spcPts val="0"/>
                        </a:spcAft>
                      </a:pPr>
                      <a:r>
                        <a:rPr lang="ru-RU" sz="9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1,25 мрад [Стандарт]</a:t>
                      </a:r>
                      <a:endParaRPr lang="en-GB" sz="9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82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0" fontAlgn="base" hangingPunct="0">
                        <a:spcAft>
                          <a:spcPts val="0"/>
                        </a:spcAft>
                      </a:pPr>
                      <a:r>
                        <a:rPr lang="ru-RU" sz="900" b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Мин. расстояние ИК фокусировки</a:t>
                      </a:r>
                      <a:endParaRPr lang="en-GB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eaLnBrk="0" fontAlgn="base" hangingPunct="0">
                        <a:spcAft>
                          <a:spcPts val="0"/>
                        </a:spcAft>
                      </a:pPr>
                      <a:r>
                        <a:rPr lang="ru-RU" sz="900" b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0,1 м [Стандарт]</a:t>
                      </a:r>
                      <a:endParaRPr lang="en-GB" sz="9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0,15 м</a:t>
                      </a:r>
                      <a:endParaRPr lang="en-GB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82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0" fontAlgn="base" hangingPunct="0">
                        <a:spcAft>
                          <a:spcPts val="0"/>
                        </a:spcAft>
                      </a:pPr>
                      <a:r>
                        <a:rPr lang="ru-RU" sz="900" b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"</a:t>
                      </a:r>
                      <a:r>
                        <a:rPr lang="ru-RU" sz="900" b="1" kern="12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Super</a:t>
                      </a:r>
                      <a:r>
                        <a:rPr lang="ru-RU" sz="900" b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900" b="1" kern="12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Resolution</a:t>
                      </a:r>
                      <a:r>
                        <a:rPr lang="ru-RU" sz="900" b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" (Пикселей</a:t>
                      </a:r>
                      <a:r>
                        <a:rPr lang="ru-RU" sz="900" b="1" kern="12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en-US" sz="900" b="1" kern="12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900" b="1" kern="12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Поле </a:t>
                      </a:r>
                      <a:r>
                        <a:rPr lang="ru-RU" sz="900" b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обзора прибора)</a:t>
                      </a:r>
                      <a:endParaRPr lang="en-GB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eaLnBrk="0" fontAlgn="base" hangingPunct="0">
                        <a:spcAft>
                          <a:spcPts val="0"/>
                        </a:spcAft>
                      </a:pPr>
                      <a:r>
                        <a:rPr lang="ru-RU" sz="900" b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640 </a:t>
                      </a:r>
                      <a:r>
                        <a:rPr lang="ru-RU" sz="900" b="1" kern="12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x</a:t>
                      </a:r>
                      <a:r>
                        <a:rPr lang="ru-RU" sz="900" b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480 пикселей/1,06 мрад [Стандарт], 0,38 мрад [Теле]</a:t>
                      </a:r>
                      <a:endParaRPr lang="en-GB" sz="9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–</a:t>
                      </a:r>
                      <a:endParaRPr lang="en-GB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97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0" fontAlgn="base" hangingPunct="0">
                        <a:spcAft>
                          <a:spcPts val="0"/>
                        </a:spcAft>
                      </a:pPr>
                      <a:r>
                        <a:rPr lang="en-US" sz="900" b="1" kern="12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NETD</a:t>
                      </a:r>
                      <a:endParaRPr lang="en-GB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eaLnBrk="0" fontAlgn="base" hangingPunct="0">
                        <a:spcAft>
                          <a:spcPts val="0"/>
                        </a:spcAft>
                      </a:pPr>
                      <a:r>
                        <a:rPr lang="ru-RU" sz="900" b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&lt; 30 мК</a:t>
                      </a:r>
                      <a:endParaRPr lang="en-GB" sz="9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spcAft>
                          <a:spcPts val="0"/>
                        </a:spcAft>
                      </a:pPr>
                      <a:r>
                        <a:rPr lang="ru-RU" sz="9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&lt; 50 мК</a:t>
                      </a:r>
                      <a:endParaRPr lang="en-GB" sz="9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97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eaLnBrk="0" fontAlgn="base" hangingPunct="0">
                        <a:spcAft>
                          <a:spcPts val="0"/>
                        </a:spcAft>
                      </a:pPr>
                      <a:r>
                        <a:rPr lang="ru-RU" sz="900" b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Диапазон измерения температуры</a:t>
                      </a:r>
                      <a:endParaRPr lang="en-GB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3">
                  <a:txBody>
                    <a:bodyPr/>
                    <a:lstStyle/>
                    <a:p>
                      <a:pPr algn="ctr" eaLnBrk="0" fontAlgn="base" hangingPunct="0">
                        <a:spcAft>
                          <a:spcPts val="0"/>
                        </a:spcAft>
                      </a:pPr>
                      <a:r>
                        <a:rPr lang="ru-RU" sz="900" b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-20...350 °C</a:t>
                      </a:r>
                      <a:endParaRPr lang="en-GB" sz="9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spcAft>
                          <a:spcPts val="0"/>
                        </a:spcAft>
                      </a:pPr>
                      <a:r>
                        <a:rPr lang="ru-RU" sz="9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-20...600 °C [Ti32]</a:t>
                      </a:r>
                      <a:endParaRPr lang="en-GB" sz="9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97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spcAft>
                          <a:spcPts val="0"/>
                        </a:spcAft>
                      </a:pPr>
                      <a:r>
                        <a:rPr lang="ru-RU" sz="9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-20…150 °C [TiR32]</a:t>
                      </a:r>
                      <a:endParaRPr lang="en-GB" sz="9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82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0" fontAlgn="base" hangingPunct="0">
                        <a:spcAft>
                          <a:spcPts val="0"/>
                        </a:spcAft>
                      </a:pPr>
                      <a:r>
                        <a:rPr lang="ru-RU" sz="9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Измерение высоких температур</a:t>
                      </a:r>
                      <a:endParaRPr lang="en-GB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–</a:t>
                      </a:r>
                      <a:endParaRPr lang="en-GB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–</a:t>
                      </a:r>
                      <a:endParaRPr lang="en-GB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82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Погрешность</a:t>
                      </a:r>
                      <a:endParaRPr lang="en-GB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eaLnBrk="0" fontAlgn="base" hangingPunct="0">
                        <a:spcAft>
                          <a:spcPts val="0"/>
                        </a:spcAft>
                      </a:pPr>
                      <a:r>
                        <a:rPr lang="ru-RU" sz="900" b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± 2 % / ± 2 °C</a:t>
                      </a:r>
                      <a:endParaRPr lang="en-GB" sz="9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± 2 % / ± 2 °C</a:t>
                      </a:r>
                      <a:endParaRPr lang="en-GB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82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0" fontAlgn="base" hangingPunct="0">
                        <a:spcAft>
                          <a:spcPts val="0"/>
                        </a:spcAft>
                      </a:pPr>
                      <a:r>
                        <a:rPr lang="ru-RU" sz="9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Дисплей</a:t>
                      </a:r>
                      <a:endParaRPr lang="en-GB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eaLnBrk="0" fontAlgn="base" hangingPunct="0">
                        <a:spcAft>
                          <a:spcPts val="0"/>
                        </a:spcAft>
                      </a:pPr>
                      <a:r>
                        <a:rPr lang="ru-RU" sz="900" b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4.3"</a:t>
                      </a:r>
                      <a:endParaRPr lang="en-GB" sz="9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3.7"</a:t>
                      </a:r>
                      <a:endParaRPr lang="en-GB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82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Частота обновления изображения</a:t>
                      </a:r>
                      <a:endParaRPr lang="en-GB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eaLnBrk="0" fontAlgn="base" hangingPunct="0">
                        <a:spcAft>
                          <a:spcPts val="0"/>
                        </a:spcAft>
                      </a:pPr>
                      <a:r>
                        <a:rPr lang="ru-RU" sz="900" b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33 Гц для ЕЭС, доп. – 9 Гц</a:t>
                      </a:r>
                      <a:endParaRPr lang="en-GB" sz="9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spcAft>
                          <a:spcPts val="0"/>
                        </a:spcAft>
                      </a:pPr>
                      <a:r>
                        <a:rPr lang="ru-RU" sz="900" b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 Гц/60 Гц</a:t>
                      </a:r>
                      <a:endParaRPr lang="en-GB" sz="9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82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0" fontAlgn="base" hangingPunct="0">
                        <a:spcAft>
                          <a:spcPts val="0"/>
                        </a:spcAft>
                      </a:pPr>
                      <a:r>
                        <a:rPr lang="ru-RU" sz="900" b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Фокусировка</a:t>
                      </a:r>
                      <a:endParaRPr lang="en-GB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eaLnBrk="0" fontAlgn="base" hangingPunct="0">
                        <a:spcAft>
                          <a:spcPts val="0"/>
                        </a:spcAft>
                      </a:pPr>
                      <a:r>
                        <a:rPr lang="ru-RU" sz="900" b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автоматическая/ручная</a:t>
                      </a:r>
                      <a:endParaRPr lang="en-GB" sz="9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ручная</a:t>
                      </a:r>
                      <a:endParaRPr lang="en-GB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82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0" fontAlgn="base" hangingPunct="0">
                        <a:spcAft>
                          <a:spcPts val="0"/>
                        </a:spcAft>
                      </a:pPr>
                      <a:r>
                        <a:rPr lang="ru-RU" sz="900" b="1" kern="12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Трансфокация</a:t>
                      </a:r>
                      <a:r>
                        <a:rPr lang="ru-RU" sz="900" b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/цифровая </a:t>
                      </a:r>
                      <a:r>
                        <a:rPr lang="ru-RU" sz="900" b="1" kern="12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трансфокация</a:t>
                      </a:r>
                      <a:endParaRPr lang="en-GB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eaLnBrk="0" fontAlgn="base" hangingPunct="0">
                        <a:spcAft>
                          <a:spcPts val="0"/>
                        </a:spcAft>
                      </a:pPr>
                      <a:r>
                        <a:rPr lang="ru-RU" sz="9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1…3</a:t>
                      </a:r>
                      <a:endParaRPr lang="en-GB" sz="9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–</a:t>
                      </a:r>
                      <a:endParaRPr lang="en-GB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82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0" fontAlgn="base" hangingPunct="0">
                        <a:spcAft>
                          <a:spcPts val="0"/>
                        </a:spcAft>
                      </a:pPr>
                      <a:r>
                        <a:rPr lang="ru-RU" sz="900" b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Устройство хранения данных</a:t>
                      </a:r>
                      <a:endParaRPr lang="en-GB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SD</a:t>
                      </a:r>
                      <a:endParaRPr lang="en-GB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SD</a:t>
                      </a:r>
                      <a:endParaRPr lang="en-GB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82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0" fontAlgn="base" hangingPunct="0">
                        <a:spcAft>
                          <a:spcPts val="0"/>
                        </a:spcAft>
                      </a:pPr>
                      <a:r>
                        <a:rPr lang="ru-RU" sz="900" b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Время работы</a:t>
                      </a:r>
                      <a:endParaRPr lang="en-GB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eaLnBrk="0" fontAlgn="base" hangingPunct="0">
                        <a:spcAft>
                          <a:spcPts val="0"/>
                        </a:spcAft>
                      </a:pPr>
                      <a:r>
                        <a:rPr lang="ru-RU" sz="9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4,5 ч.</a:t>
                      </a:r>
                      <a:endParaRPr lang="en-GB" sz="9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4 ч.</a:t>
                      </a:r>
                      <a:endParaRPr lang="en-GB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97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0" fontAlgn="base" hangingPunct="0">
                        <a:spcAft>
                          <a:spcPts val="0"/>
                        </a:spcAft>
                      </a:pPr>
                      <a:r>
                        <a:rPr lang="ru-RU" sz="900" b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Масса</a:t>
                      </a:r>
                      <a:endParaRPr lang="en-GB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eaLnBrk="0" fontAlgn="base" hangingPunct="0">
                        <a:spcAft>
                          <a:spcPts val="0"/>
                        </a:spcAft>
                      </a:pPr>
                      <a:r>
                        <a:rPr lang="ru-RU" sz="9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1.570 г.</a:t>
                      </a:r>
                      <a:endParaRPr lang="en-GB" sz="9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spcAft>
                          <a:spcPts val="0"/>
                        </a:spcAft>
                      </a:pPr>
                      <a:r>
                        <a:rPr lang="ru-RU" sz="900" b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1.050 г.</a:t>
                      </a:r>
                      <a:endParaRPr lang="en-GB" sz="9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82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0" fontAlgn="base" hangingPunct="0">
                        <a:spcAft>
                          <a:spcPts val="0"/>
                        </a:spcAft>
                      </a:pPr>
                      <a:r>
                        <a:rPr lang="ru-RU" sz="900" b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Цветовые палитры</a:t>
                      </a:r>
                      <a:endParaRPr lang="en-GB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8</a:t>
                      </a:r>
                      <a:endParaRPr lang="en-GB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16</a:t>
                      </a:r>
                      <a:endParaRPr lang="en-GB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82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Видоискатель</a:t>
                      </a:r>
                      <a:endParaRPr lang="en-GB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–</a:t>
                      </a:r>
                      <a:endParaRPr lang="en-GB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–</a:t>
                      </a:r>
                      <a:endParaRPr lang="en-GB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testo 885 против FLUKE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381000" y="1371600"/>
          <a:ext cx="8305798" cy="5503599"/>
        </p:xfrm>
        <a:graphic>
          <a:graphicData uri="http://schemas.openxmlformats.org/drawingml/2006/table">
            <a:tbl>
              <a:tblPr firstRow="1" firstCol="1" bandRow="1"/>
              <a:tblGrid>
                <a:gridCol w="306979"/>
                <a:gridCol w="2976726"/>
                <a:gridCol w="1309003"/>
                <a:gridCol w="1095084"/>
                <a:gridCol w="1309003"/>
                <a:gridCol w="1309003"/>
              </a:tblGrid>
              <a:tr h="1386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testo 885</a:t>
                      </a:r>
                      <a:endParaRPr lang="en-GB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FLUKE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386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885-1</a:t>
                      </a:r>
                      <a:endParaRPr lang="en-GB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885-2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885-2 (комплект)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spcAft>
                          <a:spcPts val="0"/>
                        </a:spcAft>
                      </a:pPr>
                      <a:r>
                        <a:rPr lang="ru-RU" sz="9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Ti32/TiR32</a:t>
                      </a:r>
                      <a:endParaRPr lang="en-GB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648">
                <a:tc rowSpan="10">
                  <a:txBody>
                    <a:bodyPr/>
                    <a:lstStyle/>
                    <a:p>
                      <a:pPr marL="71755" marR="71755" algn="ctr" eaLnBrk="0" fontAlgn="base" hangingPunct="0">
                        <a:spcAft>
                          <a:spcPts val="0"/>
                        </a:spcAft>
                      </a:pPr>
                      <a:r>
                        <a:rPr lang="ru-RU" sz="6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Анализ</a:t>
                      </a:r>
                      <a:endParaRPr lang="en-GB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eaLnBrk="0" fontAlgn="base" hangingPunct="0"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Измерительные точки</a:t>
                      </a:r>
                      <a:endParaRPr lang="en-GB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3</a:t>
                      </a:r>
                      <a:endParaRPr lang="en-GB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64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0" fontAlgn="base" hangingPunct="0">
                        <a:spcAft>
                          <a:spcPts val="0"/>
                        </a:spcAft>
                      </a:pPr>
                      <a:r>
                        <a:rPr lang="ru-RU" sz="1000" b="1" kern="12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Горячие-холодные</a:t>
                      </a:r>
                      <a:r>
                        <a:rPr lang="ru-RU" sz="1000" b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точки</a:t>
                      </a:r>
                      <a:endParaRPr lang="en-GB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 err="1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endParaRPr lang="en-GB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64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0" fontAlgn="base" hangingPunct="0"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Измерения областей</a:t>
                      </a:r>
                      <a:endParaRPr lang="en-GB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GB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/>
                          <a:ea typeface="Calibri"/>
                          <a:cs typeface="Times New Roman"/>
                        </a:rPr>
                        <a:t>–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64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Изотермы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/>
                          <a:ea typeface="Calibri"/>
                          <a:cs typeface="Times New Roman"/>
                        </a:rPr>
                        <a:t>–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64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0" fontAlgn="base" hangingPunct="0">
                        <a:spcAft>
                          <a:spcPts val="0"/>
                        </a:spcAft>
                      </a:pPr>
                      <a:r>
                        <a:rPr lang="ru-RU" sz="10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Функция тревоги</a:t>
                      </a:r>
                      <a:endParaRPr lang="en-GB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 err="1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endParaRPr lang="en-GB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64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0" fontAlgn="base" hangingPunct="0"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Дифференциальная температура</a:t>
                      </a:r>
                      <a:endParaRPr lang="en-GB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–</a:t>
                      </a:r>
                      <a:endParaRPr lang="en-GB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/>
                          <a:ea typeface="Calibri"/>
                          <a:cs typeface="Times New Roman"/>
                        </a:rPr>
                        <a:t>–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64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0" fontAlgn="base" hangingPunct="0">
                        <a:spcAft>
                          <a:spcPts val="0"/>
                        </a:spcAft>
                      </a:pPr>
                      <a:r>
                        <a:rPr lang="ru-RU" sz="10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Картина распределения влаги (ручной ввод)</a:t>
                      </a:r>
                      <a:endParaRPr lang="en-GB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/>
                          <a:ea typeface="Calibri"/>
                          <a:cs typeface="Times New Roman"/>
                        </a:rPr>
                        <a:t>–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spcAft>
                          <a:spcPts val="0"/>
                        </a:spcAft>
                      </a:pP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Times New Roman"/>
                          <a:cs typeface="Times New Roman"/>
                        </a:rPr>
                        <a:t>ü</a:t>
                      </a: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[только с TiR]</a:t>
                      </a:r>
                      <a:endParaRPr lang="en-GB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64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0" fontAlgn="base" hangingPunct="0">
                        <a:spcAft>
                          <a:spcPts val="0"/>
                        </a:spcAft>
                      </a:pPr>
                      <a:r>
                        <a:rPr lang="ru-RU" sz="10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Измерение влаги радиозондом</a:t>
                      </a:r>
                      <a:endParaRPr lang="en-GB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/>
                          <a:ea typeface="Calibri"/>
                          <a:cs typeface="Times New Roman"/>
                        </a:rPr>
                        <a:t>–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)***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)***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/>
                          <a:ea typeface="Calibri"/>
                          <a:cs typeface="Times New Roman"/>
                        </a:rPr>
                        <a:t>–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64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0" fontAlgn="base" hangingPunct="0"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Технология </a:t>
                      </a:r>
                      <a:r>
                        <a:rPr lang="ru-RU" sz="1000" b="1" kern="12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IR-Fusion</a:t>
                      </a:r>
                      <a:endParaRPr lang="en-GB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eaLnBrk="0" fontAlgn="base" hangingPunct="0">
                        <a:spcAft>
                          <a:spcPts val="0"/>
                        </a:spcAft>
                      </a:pPr>
                      <a:r>
                        <a:rPr lang="ru-RU" sz="900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в программном обеспечении</a:t>
                      </a:r>
                      <a:endParaRPr lang="en-GB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64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0" fontAlgn="base" hangingPunct="0"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Картинка в картинке</a:t>
                      </a:r>
                      <a:endParaRPr lang="en-GB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–</a:t>
                      </a:r>
                      <a:endParaRPr lang="en-GB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648">
                <a:tc rowSpan="16">
                  <a:txBody>
                    <a:bodyPr/>
                    <a:lstStyle/>
                    <a:p>
                      <a:pPr marL="71755" marR="71755" algn="ctr" eaLnBrk="0" fontAlgn="base" hangingPunct="0">
                        <a:spcAft>
                          <a:spcPts val="0"/>
                        </a:spcAft>
                      </a:pPr>
                      <a:r>
                        <a:rPr lang="ru-RU" sz="6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Функциональные узлы</a:t>
                      </a:r>
                      <a:endParaRPr lang="en-GB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eaLnBrk="0" fontAlgn="base" hangingPunct="0"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Поворотный дисплей</a:t>
                      </a:r>
                      <a:endParaRPr lang="en-GB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/>
                          <a:ea typeface="Calibri"/>
                          <a:cs typeface="Times New Roman"/>
                        </a:rPr>
                        <a:t>–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64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0" fontAlgn="base" hangingPunct="0">
                        <a:spcAft>
                          <a:spcPts val="0"/>
                        </a:spcAft>
                      </a:pPr>
                      <a:r>
                        <a:rPr lang="ru-RU" sz="10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Поворотная рукоятка</a:t>
                      </a:r>
                      <a:endParaRPr lang="en-GB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GB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/>
                          <a:ea typeface="Calibri"/>
                          <a:cs typeface="Times New Roman"/>
                        </a:rPr>
                        <a:t>–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64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0" fontAlgn="base" hangingPunct="0">
                        <a:spcAft>
                          <a:spcPts val="0"/>
                        </a:spcAft>
                      </a:pPr>
                      <a:r>
                        <a:rPr lang="ru-RU" sz="10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Сенсорный экран</a:t>
                      </a:r>
                      <a:endParaRPr lang="en-GB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/>
                          <a:ea typeface="Calibri"/>
                          <a:cs typeface="Times New Roman"/>
                        </a:rPr>
                        <a:t>–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64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0" fontAlgn="base" hangingPunct="0"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Сменный объектив</a:t>
                      </a:r>
                      <a:endParaRPr lang="en-GB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/>
                          <a:ea typeface="Calibri"/>
                          <a:cs typeface="Times New Roman"/>
                        </a:rPr>
                        <a:t>–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)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 err="1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endParaRPr lang="en-GB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)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64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0" fontAlgn="base" hangingPunct="0">
                        <a:spcAft>
                          <a:spcPts val="0"/>
                        </a:spcAft>
                      </a:pPr>
                      <a:r>
                        <a:rPr lang="ru-RU" sz="10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Запись голоса</a:t>
                      </a:r>
                      <a:endParaRPr lang="en-GB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/>
                          <a:ea typeface="Calibri"/>
                          <a:cs typeface="Times New Roman"/>
                        </a:rPr>
                        <a:t>–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spcAft>
                          <a:spcPts val="0"/>
                        </a:spcAft>
                      </a:pP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Bluetooth**</a:t>
                      </a:r>
                      <a:endParaRPr lang="en-GB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Bluetooth**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56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0" fontAlgn="base" hangingPunct="0">
                        <a:spcAft>
                          <a:spcPts val="0"/>
                        </a:spcAft>
                      </a:pPr>
                      <a:r>
                        <a:rPr lang="ru-RU" sz="10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Цифровая камера</a:t>
                      </a:r>
                      <a:endParaRPr lang="en-GB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eaLnBrk="0" fontAlgn="base" hangingPunct="0">
                        <a:spcAft>
                          <a:spcPts val="0"/>
                        </a:spcAft>
                      </a:pPr>
                      <a:r>
                        <a:rPr lang="ru-RU" sz="900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3,1 МП</a:t>
                      </a:r>
                      <a:endParaRPr lang="en-GB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spcAft>
                          <a:spcPts val="0"/>
                        </a:spcAft>
                      </a:pP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 МП</a:t>
                      </a:r>
                      <a:endParaRPr lang="en-GB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64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0" fontAlgn="base" hangingPunct="0">
                        <a:spcAft>
                          <a:spcPts val="0"/>
                        </a:spcAft>
                      </a:pPr>
                      <a:r>
                        <a:rPr lang="ru-RU" sz="1000" b="1" kern="12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СД-индикаторы</a:t>
                      </a:r>
                      <a:r>
                        <a:rPr lang="ru-RU" sz="1000" b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питания</a:t>
                      </a:r>
                      <a:endParaRPr lang="en-GB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/>
                          <a:ea typeface="Calibri"/>
                          <a:cs typeface="Times New Roman"/>
                        </a:rPr>
                        <a:t>–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64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0" fontAlgn="base" hangingPunct="0">
                        <a:spcAft>
                          <a:spcPts val="0"/>
                        </a:spcAft>
                      </a:pPr>
                      <a:r>
                        <a:rPr lang="ru-RU" sz="10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Панорамный обзор</a:t>
                      </a:r>
                      <a:endParaRPr lang="en-GB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–</a:t>
                      </a:r>
                      <a:endParaRPr lang="en-GB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64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0" fontAlgn="base" hangingPunct="0"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Копирование через USB</a:t>
                      </a:r>
                      <a:endParaRPr lang="en-GB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/>
                          <a:ea typeface="Calibri"/>
                          <a:cs typeface="Times New Roman"/>
                        </a:rPr>
                        <a:t>–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–</a:t>
                      </a:r>
                      <a:endParaRPr lang="en-GB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64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Лазер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/>
                          <a:ea typeface="Calibri"/>
                          <a:cs typeface="Times New Roman"/>
                        </a:rPr>
                        <a:t>–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64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0" fontAlgn="base" hangingPunct="0"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Лазерный маркер</a:t>
                      </a:r>
                      <a:endParaRPr lang="en-GB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–</a:t>
                      </a:r>
                      <a:endParaRPr lang="en-GB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12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0" fontAlgn="base" hangingPunct="0"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Распознавание объектов измерений и управление изображениями</a:t>
                      </a:r>
                      <a:endParaRPr lang="en-GB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–</a:t>
                      </a:r>
                      <a:endParaRPr lang="en-GB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64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0" fontAlgn="base" hangingPunct="0"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Регистрирование</a:t>
                      </a:r>
                      <a:endParaRPr lang="en-GB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/>
                          <a:ea typeface="Calibri"/>
                          <a:cs typeface="Times New Roman"/>
                        </a:rPr>
                        <a:t>–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–</a:t>
                      </a:r>
                      <a:endParaRPr lang="en-GB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64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0" fontAlgn="base" hangingPunct="0">
                        <a:spcAft>
                          <a:spcPts val="0"/>
                        </a:spcAft>
                      </a:pPr>
                      <a:r>
                        <a:rPr lang="ru-RU" sz="10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Нерадиометрическое видео</a:t>
                      </a:r>
                      <a:endParaRPr lang="en-GB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eaLnBrk="0" fontAlgn="base" hangingPunct="0">
                        <a:spcAft>
                          <a:spcPts val="0"/>
                        </a:spcAft>
                      </a:pP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Непрерывная передача данных через USB</a:t>
                      </a:r>
                      <a:endParaRPr lang="en-GB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/>
                          <a:ea typeface="Calibri"/>
                          <a:cs typeface="Times New Roman"/>
                        </a:rPr>
                        <a:t>–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64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0" fontAlgn="base" hangingPunct="0"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Полное радиометрическое видео</a:t>
                      </a:r>
                      <a:endParaRPr lang="en-GB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/>
                          <a:ea typeface="Calibri"/>
                          <a:cs typeface="Times New Roman"/>
                        </a:rPr>
                        <a:t>–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–</a:t>
                      </a:r>
                      <a:endParaRPr lang="en-GB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64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0" fontAlgn="base" hangingPunct="0">
                        <a:spcAft>
                          <a:spcPts val="0"/>
                        </a:spcAft>
                      </a:pPr>
                      <a:r>
                        <a:rPr lang="ru-RU" sz="10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Дистанционное управление</a:t>
                      </a:r>
                      <a:endParaRPr lang="en-GB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/>
                          <a:ea typeface="Calibri"/>
                          <a:cs typeface="Times New Roman"/>
                        </a:rPr>
                        <a:t>–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–</a:t>
                      </a:r>
                      <a:endParaRPr lang="en-GB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787">
                <a:tc rowSpan="3">
                  <a:txBody>
                    <a:bodyPr/>
                    <a:lstStyle/>
                    <a:p>
                      <a:pPr marL="71755" marR="71755" algn="ctr" eaLnBrk="0" fontAlgn="base" hangingPunct="0">
                        <a:spcAft>
                          <a:spcPts val="0"/>
                        </a:spcAft>
                      </a:pPr>
                      <a:r>
                        <a:rPr lang="ru-RU" sz="6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Принадлежности</a:t>
                      </a:r>
                      <a:endParaRPr lang="en-GB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eaLnBrk="0" fontAlgn="base" hangingPunct="0"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Защитный фильтр объектива</a:t>
                      </a:r>
                      <a:endParaRPr lang="en-GB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)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)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–</a:t>
                      </a:r>
                      <a:endParaRPr lang="en-GB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42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0" fontAlgn="base" hangingPunct="0"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Устройство быстрой зарядки</a:t>
                      </a:r>
                      <a:endParaRPr lang="en-GB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)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)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 err="1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endParaRPr lang="en-GB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05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0" fontAlgn="base" hangingPunct="0"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Дополнительный аккумулятор</a:t>
                      </a:r>
                      <a:endParaRPr lang="en-GB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)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)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endParaRPr lang="en-GB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testo 885 против FLUKE Ti32/TiR32 </a:t>
            </a:r>
          </a:p>
        </p:txBody>
      </p:sp>
      <p:sp>
        <p:nvSpPr>
          <p:cNvPr id="30722" name="Text Box 4"/>
          <p:cNvSpPr txBox="1">
            <a:spLocks noChangeArrowheads="1"/>
          </p:cNvSpPr>
          <p:nvPr/>
        </p:nvSpPr>
        <p:spPr bwMode="auto">
          <a:xfrm>
            <a:off x="304800" y="1371600"/>
            <a:ext cx="2667000" cy="685800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buSzPct val="100000"/>
            </a:pPr>
            <a:r>
              <a:rPr lang="en-US" sz="1400">
                <a:solidFill>
                  <a:srgbClr val="000000"/>
                </a:solidFill>
              </a:rPr>
              <a:t>FLUKE Ti32/TiR32</a:t>
            </a:r>
          </a:p>
          <a:p>
            <a:pPr algn="ctr" eaLnBrk="0" hangingPunct="0">
              <a:buSzPct val="100000"/>
            </a:pPr>
            <a:r>
              <a:rPr lang="en-US" sz="1400">
                <a:solidFill>
                  <a:srgbClr val="000000"/>
                </a:solidFill>
              </a:rPr>
              <a:t>Чем testo 885 лучше?</a:t>
            </a:r>
          </a:p>
        </p:txBody>
      </p:sp>
      <p:pic>
        <p:nvPicPr>
          <p:cNvPr id="30723" name="Picture 7" descr="ANd9GcTpzB9pS-gEffyE_FMUDA3JXlzkPnD9-qHzeKN0uqy5eRNq5FIjg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2667000"/>
            <a:ext cx="21336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4" name="Text Box 8"/>
          <p:cNvSpPr txBox="1">
            <a:spLocks noChangeArrowheads="1"/>
          </p:cNvSpPr>
          <p:nvPr/>
        </p:nvSpPr>
        <p:spPr bwMode="auto">
          <a:xfrm>
            <a:off x="3048000" y="1371600"/>
            <a:ext cx="5791200" cy="5181600"/>
          </a:xfrm>
          <a:prstGeom prst="rect">
            <a:avLst/>
          </a:prstGeom>
          <a:solidFill>
            <a:srgbClr val="FFFFFF"/>
          </a:solidFill>
          <a:ln w="25400">
            <a:solidFill>
              <a:srgbClr val="FF99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1100" b="0">
                <a:solidFill>
                  <a:srgbClr val="000000"/>
                </a:solidFill>
              </a:rPr>
              <a:t> </a:t>
            </a:r>
            <a:r>
              <a:rPr lang="ru-RU" sz="1000" b="0">
                <a:solidFill>
                  <a:srgbClr val="000000"/>
                </a:solidFill>
              </a:rPr>
              <a:t>Наивысшее разрешение, количество пикселей: 640x480 (против 320x240)</a:t>
            </a:r>
          </a:p>
          <a:p>
            <a:pPr eaLnBrk="0" hangingPunct="0">
              <a:lnSpc>
                <a:spcPct val="120000"/>
              </a:lnSpc>
              <a:buFont typeface="Wingdings" pitchFamily="2" charset="2"/>
              <a:buChar char="Ø"/>
            </a:pPr>
            <a:r>
              <a:rPr lang="ru-RU" sz="1000" b="0">
                <a:solidFill>
                  <a:srgbClr val="000000"/>
                </a:solidFill>
              </a:rPr>
              <a:t> Более высокая температурная чувствительность (NETD) &lt; 30 мК (против 50 мК) </a:t>
            </a:r>
          </a:p>
          <a:p>
            <a:pPr eaLnBrk="0" hangingPunct="0">
              <a:lnSpc>
                <a:spcPct val="120000"/>
              </a:lnSpc>
              <a:buFont typeface="Wingdings" pitchFamily="2" charset="2"/>
              <a:buChar char="Ø"/>
            </a:pPr>
            <a:r>
              <a:rPr lang="ru-RU" sz="1000" b="0">
                <a:solidFill>
                  <a:srgbClr val="000000"/>
                </a:solidFill>
              </a:rPr>
              <a:t> Стандартный объектив с углом обзора 30° для охвата большего поля обзора (против 23°)</a:t>
            </a:r>
          </a:p>
          <a:p>
            <a:pPr eaLnBrk="0" hangingPunct="0">
              <a:lnSpc>
                <a:spcPct val="120000"/>
              </a:lnSpc>
              <a:buFont typeface="Wingdings" pitchFamily="2" charset="2"/>
              <a:buChar char="Ø"/>
            </a:pPr>
            <a:r>
              <a:rPr lang="ru-RU" sz="1000" b="0">
                <a:solidFill>
                  <a:srgbClr val="000000"/>
                </a:solidFill>
              </a:rPr>
              <a:t> Возможность распознавания объектов, благодаря большому дисплею (4,3") (против 3,7")</a:t>
            </a:r>
          </a:p>
          <a:p>
            <a:pPr eaLnBrk="0" hangingPunct="0">
              <a:lnSpc>
                <a:spcPct val="120000"/>
              </a:lnSpc>
              <a:buFont typeface="Wingdings" pitchFamily="2" charset="2"/>
              <a:buChar char="Ø"/>
            </a:pPr>
            <a:r>
              <a:rPr lang="ru-RU" sz="1000" b="0">
                <a:solidFill>
                  <a:srgbClr val="000000"/>
                </a:solidFill>
              </a:rPr>
              <a:t> Интуитивно-понятное гибридное управление с помощью джойстика и сенсорного дисплея </a:t>
            </a:r>
          </a:p>
          <a:p>
            <a:pPr eaLnBrk="0" hangingPunct="0">
              <a:lnSpc>
                <a:spcPct val="120000"/>
              </a:lnSpc>
              <a:buFont typeface="Wingdings" pitchFamily="2" charset="2"/>
              <a:buChar char="Ø"/>
            </a:pPr>
            <a:r>
              <a:rPr lang="ru-RU" sz="1000" b="0">
                <a:solidFill>
                  <a:srgbClr val="000000"/>
                </a:solidFill>
              </a:rPr>
              <a:t> Поворотный дисплей и поворотная рукоятка, стабильность термографии из любого положения</a:t>
            </a:r>
          </a:p>
          <a:p>
            <a:pPr eaLnBrk="0" hangingPunct="0">
              <a:lnSpc>
                <a:spcPct val="120000"/>
              </a:lnSpc>
              <a:buFont typeface="Wingdings" pitchFamily="2" charset="2"/>
              <a:buChar char="Ø"/>
            </a:pPr>
            <a:r>
              <a:rPr lang="ru-RU" sz="1000" b="0">
                <a:solidFill>
                  <a:srgbClr val="000000"/>
                </a:solidFill>
              </a:rPr>
              <a:t> Мастер панорамного обзора, возможность добавления 9 отдельных термограмм к большой термограмме </a:t>
            </a:r>
          </a:p>
          <a:p>
            <a:pPr eaLnBrk="0" hangingPunct="0">
              <a:lnSpc>
                <a:spcPct val="120000"/>
              </a:lnSpc>
              <a:buSzPct val="100000"/>
            </a:pPr>
            <a:r>
              <a:rPr lang="ru-RU" sz="1000" b="0">
                <a:solidFill>
                  <a:srgbClr val="000000"/>
                </a:solidFill>
              </a:rPr>
              <a:t>    для получения термограмм крупных объектов во всех деталях </a:t>
            </a:r>
          </a:p>
          <a:p>
            <a:pPr eaLnBrk="0" hangingPunct="0">
              <a:lnSpc>
                <a:spcPct val="120000"/>
              </a:lnSpc>
              <a:buFont typeface="Wingdings" pitchFamily="2" charset="2"/>
              <a:buChar char="Ø"/>
            </a:pPr>
            <a:r>
              <a:rPr lang="ru-RU" sz="1000" b="0">
                <a:solidFill>
                  <a:srgbClr val="000000"/>
                </a:solidFill>
              </a:rPr>
              <a:t> Технология "SiteRecognition": Идентификация объекта измерения с использованием автоматического управления термограммами для экономии требуемого для управления времени в пользу более существенных задач</a:t>
            </a:r>
          </a:p>
          <a:p>
            <a:pPr eaLnBrk="0" hangingPunct="0">
              <a:lnSpc>
                <a:spcPct val="120000"/>
              </a:lnSpc>
              <a:buFont typeface="Wingdings" pitchFamily="2" charset="2"/>
              <a:buChar char="Ø"/>
            </a:pPr>
            <a:r>
              <a:rPr lang="ru-RU" sz="1000" b="0">
                <a:solidFill>
                  <a:srgbClr val="000000"/>
                </a:solidFill>
              </a:rPr>
              <a:t> Широкий диапазон измерения температуры до 1.200 °C (против 600°C прибора Ti32)</a:t>
            </a:r>
          </a:p>
          <a:p>
            <a:pPr eaLnBrk="0" hangingPunct="0">
              <a:lnSpc>
                <a:spcPct val="120000"/>
              </a:lnSpc>
              <a:buSzPct val="100000"/>
            </a:pPr>
            <a:r>
              <a:rPr lang="ru-RU" sz="1000" b="0">
                <a:solidFill>
                  <a:srgbClr val="000000"/>
                </a:solidFill>
              </a:rPr>
              <a:t>    более высокий стандартный температурный режим: до 350 °C (против 150 °C прибора TiR32)</a:t>
            </a:r>
          </a:p>
          <a:p>
            <a:pPr eaLnBrk="0" hangingPunct="0">
              <a:lnSpc>
                <a:spcPct val="120000"/>
              </a:lnSpc>
              <a:buFont typeface="Wingdings" pitchFamily="2" charset="2"/>
              <a:buChar char="Ø"/>
            </a:pPr>
            <a:r>
              <a:rPr lang="ru-RU" sz="1000" b="0">
                <a:solidFill>
                  <a:srgbClr val="000000"/>
                </a:solidFill>
              </a:rPr>
              <a:t> Измерение области с поддержкой получения мин./макс./средн. значений измерений</a:t>
            </a:r>
          </a:p>
          <a:p>
            <a:pPr eaLnBrk="0" hangingPunct="0">
              <a:lnSpc>
                <a:spcPct val="120000"/>
              </a:lnSpc>
              <a:buFont typeface="Wingdings" pitchFamily="2" charset="2"/>
              <a:buChar char="Ø"/>
            </a:pPr>
            <a:r>
              <a:rPr lang="ru-RU" sz="1000" b="0">
                <a:solidFill>
                  <a:srgbClr val="000000"/>
                </a:solidFill>
              </a:rPr>
              <a:t> Представление распределения поверхностной влажности в % ОВ, функция заблаговременного предупреждения об образовании плесени + поддержка беспроводного зонда влажности *** </a:t>
            </a:r>
          </a:p>
          <a:p>
            <a:pPr eaLnBrk="0" hangingPunct="0">
              <a:lnSpc>
                <a:spcPct val="120000"/>
              </a:lnSpc>
              <a:buFont typeface="Wingdings" pitchFamily="2" charset="2"/>
              <a:buChar char="Ø"/>
            </a:pPr>
            <a:r>
              <a:rPr lang="ru-RU" sz="1000" b="0">
                <a:solidFill>
                  <a:srgbClr val="000000"/>
                </a:solidFill>
              </a:rPr>
              <a:t> Лазер* и лазерный маркер*,</a:t>
            </a:r>
            <a:r>
              <a:rPr lang="ru-RU" sz="1000" b="0">
                <a:solidFill>
                  <a:srgbClr val="FF0066"/>
                </a:solidFill>
              </a:rPr>
              <a:t> </a:t>
            </a:r>
            <a:r>
              <a:rPr lang="ru-RU" sz="1000" b="0">
                <a:solidFill>
                  <a:srgbClr val="000000"/>
                </a:solidFill>
              </a:rPr>
              <a:t>см.</a:t>
            </a:r>
            <a:r>
              <a:rPr lang="ru-RU" sz="1000" b="0">
                <a:solidFill>
                  <a:srgbClr val="FF0066"/>
                </a:solidFill>
              </a:rPr>
              <a:t> </a:t>
            </a:r>
            <a:r>
              <a:rPr lang="ru-RU" sz="1000" b="0">
                <a:solidFill>
                  <a:srgbClr val="000000"/>
                </a:solidFill>
              </a:rPr>
              <a:t>отсутствие искажений в термограммах с </a:t>
            </a:r>
          </a:p>
          <a:p>
            <a:pPr eaLnBrk="0" hangingPunct="0">
              <a:lnSpc>
                <a:spcPct val="120000"/>
              </a:lnSpc>
              <a:buSzPct val="100000"/>
            </a:pPr>
            <a:r>
              <a:rPr lang="ru-RU" sz="1000" b="0">
                <a:solidFill>
                  <a:srgbClr val="000000"/>
                </a:solidFill>
              </a:rPr>
              <a:t>    наведением лазера на объект</a:t>
            </a:r>
          </a:p>
          <a:p>
            <a:pPr eaLnBrk="0" hangingPunct="0">
              <a:lnSpc>
                <a:spcPct val="120000"/>
              </a:lnSpc>
              <a:buFont typeface="Wingdings" pitchFamily="2" charset="2"/>
              <a:buChar char="Ø"/>
            </a:pPr>
            <a:r>
              <a:rPr lang="ru-RU" sz="1000" b="0">
                <a:solidFill>
                  <a:srgbClr val="000000"/>
                </a:solidFill>
              </a:rPr>
              <a:t> нерадиометрическое видеоизмерение для анализа до трёх точек</a:t>
            </a:r>
          </a:p>
          <a:p>
            <a:pPr eaLnBrk="0" hangingPunct="0">
              <a:lnSpc>
                <a:spcPct val="120000"/>
              </a:lnSpc>
              <a:buFont typeface="Wingdings" pitchFamily="2" charset="2"/>
              <a:buChar char="Ø"/>
            </a:pPr>
            <a:r>
              <a:rPr lang="ru-RU" sz="1000" b="0">
                <a:solidFill>
                  <a:srgbClr val="000000"/>
                </a:solidFill>
              </a:rPr>
              <a:t> СД-индикация питания для оптимальной подсветки тёмных участков на реальном изображении</a:t>
            </a:r>
          </a:p>
          <a:p>
            <a:pPr eaLnBrk="0" hangingPunct="0">
              <a:lnSpc>
                <a:spcPct val="120000"/>
              </a:lnSpc>
              <a:buFont typeface="Wingdings" pitchFamily="2" charset="2"/>
              <a:buChar char="Ø"/>
            </a:pPr>
            <a:r>
              <a:rPr lang="ru-RU" sz="1000" b="0">
                <a:solidFill>
                  <a:srgbClr val="000000"/>
                </a:solidFill>
              </a:rPr>
              <a:t> Удобство создания отчётов с использованием программы IRSoft</a:t>
            </a:r>
          </a:p>
          <a:p>
            <a:pPr eaLnBrk="0" hangingPunct="0">
              <a:lnSpc>
                <a:spcPct val="120000"/>
              </a:lnSpc>
              <a:buFont typeface="Wingdings" pitchFamily="2" charset="2"/>
              <a:buChar char="Ø"/>
            </a:pPr>
            <a:r>
              <a:rPr lang="ru-RU" sz="1000" b="0">
                <a:solidFill>
                  <a:srgbClr val="000000"/>
                </a:solidFill>
              </a:rPr>
              <a:t> Защитный фильтр объектива обеспечивает защиту от пыли и царапин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533400"/>
            <a:ext cx="8077200" cy="685800"/>
          </a:xfrm>
        </p:spPr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Главные коммерческие аргументы в пользу testo 885 против FLUKE Ti32/TiR32</a:t>
            </a:r>
          </a:p>
        </p:txBody>
      </p:sp>
      <p:sp>
        <p:nvSpPr>
          <p:cNvPr id="31746" name="Text Box 4"/>
          <p:cNvSpPr txBox="1">
            <a:spLocks noChangeArrowheads="1"/>
          </p:cNvSpPr>
          <p:nvPr/>
        </p:nvSpPr>
        <p:spPr bwMode="auto">
          <a:xfrm>
            <a:off x="304800" y="1447800"/>
            <a:ext cx="8610600" cy="4191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 eaLnBrk="0" hangingPunct="0">
              <a:spcBef>
                <a:spcPct val="50000"/>
              </a:spcBef>
              <a:buClr>
                <a:srgbClr val="000000"/>
              </a:buClr>
              <a:buFont typeface="Wingdings" pitchFamily="2" charset="2"/>
              <a:buAutoNum type="arabicPeriod"/>
            </a:pPr>
            <a:r>
              <a:rPr lang="ru-RU" sz="1700">
                <a:solidFill>
                  <a:srgbClr val="000000"/>
                </a:solidFill>
              </a:rPr>
              <a:t>Лучший показатель </a:t>
            </a:r>
            <a:r>
              <a:rPr lang="ru-RU" sz="1800" b="0">
                <a:solidFill>
                  <a:srgbClr val="000000"/>
                </a:solidFill>
              </a:rPr>
              <a:t>температурная чувствительность (NETD)</a:t>
            </a:r>
            <a:r>
              <a:rPr lang="ru-RU" sz="1700" b="0">
                <a:solidFill>
                  <a:srgbClr val="000000"/>
                </a:solidFill>
              </a:rPr>
              <a:t> (&lt; 30 мК против 50 мК)</a:t>
            </a:r>
          </a:p>
          <a:p>
            <a:pPr marL="457200" indent="-457200" eaLnBrk="0" hangingPunct="0">
              <a:spcBef>
                <a:spcPct val="50000"/>
              </a:spcBef>
              <a:buClr>
                <a:srgbClr val="000000"/>
              </a:buClr>
              <a:buFont typeface="Wingdings" pitchFamily="2" charset="2"/>
              <a:buAutoNum type="arabicPeriod"/>
            </a:pPr>
            <a:r>
              <a:rPr lang="ru-RU" sz="1700">
                <a:solidFill>
                  <a:srgbClr val="000000"/>
                </a:solidFill>
              </a:rPr>
              <a:t>Безопасность и удобство</a:t>
            </a:r>
            <a:r>
              <a:rPr lang="ru-RU" sz="1700" b="0">
                <a:solidFill>
                  <a:srgbClr val="000000"/>
                </a:solidFill>
              </a:rPr>
              <a:t> термографии из любого положения, благодаря</a:t>
            </a:r>
            <a:r>
              <a:rPr lang="ru-RU" sz="1700">
                <a:solidFill>
                  <a:srgbClr val="000000"/>
                </a:solidFill>
              </a:rPr>
              <a:t> </a:t>
            </a:r>
            <a:r>
              <a:rPr lang="ru-RU" sz="1700" b="0">
                <a:solidFill>
                  <a:srgbClr val="000000"/>
                </a:solidFill>
              </a:rPr>
              <a:t>поворотным дисплею и рукоятке, а также благодаря отсутствию отвлекающих бликов на дисплее </a:t>
            </a:r>
          </a:p>
          <a:p>
            <a:pPr marL="457200" indent="-457200" eaLnBrk="0" hangingPunct="0">
              <a:spcBef>
                <a:spcPct val="50000"/>
              </a:spcBef>
              <a:buClr>
                <a:srgbClr val="000000"/>
              </a:buClr>
              <a:buFont typeface="Wingdings" pitchFamily="2" charset="2"/>
              <a:buAutoNum type="arabicPeriod"/>
            </a:pPr>
            <a:r>
              <a:rPr lang="ru-RU" sz="1700" b="0">
                <a:solidFill>
                  <a:srgbClr val="000000"/>
                </a:solidFill>
              </a:rPr>
              <a:t>Мастер панорамного обзора – термография </a:t>
            </a:r>
            <a:r>
              <a:rPr lang="ru-RU" sz="1700">
                <a:solidFill>
                  <a:srgbClr val="000000"/>
                </a:solidFill>
              </a:rPr>
              <a:t>крупных объектов во всех деталях</a:t>
            </a:r>
          </a:p>
          <a:p>
            <a:pPr marL="457200" indent="-457200" eaLnBrk="0" hangingPunct="0">
              <a:spcBef>
                <a:spcPct val="50000"/>
              </a:spcBef>
              <a:buClr>
                <a:srgbClr val="000000"/>
              </a:buClr>
              <a:buFont typeface="Wingdings" pitchFamily="2" charset="2"/>
              <a:buAutoNum type="arabicPeriod"/>
            </a:pPr>
            <a:r>
              <a:rPr lang="ru-RU" sz="1700">
                <a:solidFill>
                  <a:srgbClr val="000000"/>
                </a:solidFill>
              </a:rPr>
              <a:t>Технология "SiteRecognition"</a:t>
            </a:r>
            <a:r>
              <a:rPr lang="ru-RU" sz="1700" b="0">
                <a:solidFill>
                  <a:srgbClr val="000000"/>
                </a:solidFill>
              </a:rPr>
              <a:t>: Идентификация объекта измерения с использованием автоматического управления термограммами для экономии времени для более существенных задач!</a:t>
            </a:r>
          </a:p>
          <a:p>
            <a:pPr marL="457200" indent="-457200" eaLnBrk="0" hangingPunct="0">
              <a:spcBef>
                <a:spcPct val="50000"/>
              </a:spcBef>
              <a:buClr>
                <a:srgbClr val="000000"/>
              </a:buClr>
              <a:buFont typeface="Wingdings" pitchFamily="2" charset="2"/>
              <a:buAutoNum type="arabicPeriod"/>
            </a:pPr>
            <a:r>
              <a:rPr lang="ru-RU" sz="1700" b="0">
                <a:solidFill>
                  <a:srgbClr val="000000"/>
                </a:solidFill>
              </a:rPr>
              <a:t>Представление </a:t>
            </a:r>
            <a:r>
              <a:rPr lang="ru-RU" sz="1700">
                <a:solidFill>
                  <a:srgbClr val="000000"/>
                </a:solidFill>
              </a:rPr>
              <a:t>распределения поверхностной влажности в % ОВ, функция заблаговременного предупреждения об образовании плесени</a:t>
            </a:r>
            <a:r>
              <a:rPr lang="ru-RU" sz="1700" b="0">
                <a:solidFill>
                  <a:srgbClr val="000000"/>
                </a:solidFill>
              </a:rPr>
              <a:t> + </a:t>
            </a:r>
            <a:r>
              <a:rPr lang="ru-RU" sz="1700">
                <a:solidFill>
                  <a:srgbClr val="000000"/>
                </a:solidFill>
              </a:rPr>
              <a:t>поддержка беспроводного зонда влажности ***</a:t>
            </a:r>
          </a:p>
          <a:p>
            <a:pPr marL="457200" indent="-457200" eaLnBrk="0" hangingPunct="0">
              <a:spcBef>
                <a:spcPct val="50000"/>
              </a:spcBef>
              <a:buClr>
                <a:srgbClr val="000000"/>
              </a:buClr>
              <a:buFont typeface="Wingdings" pitchFamily="2" charset="2"/>
              <a:buAutoNum type="arabicPeriod"/>
            </a:pPr>
            <a:r>
              <a:rPr lang="ru-RU" sz="1700" b="0">
                <a:solidFill>
                  <a:srgbClr val="000000"/>
                </a:solidFill>
              </a:rPr>
              <a:t>Благодаря поддержке измерения высоких температур, можно измерять температуру до </a:t>
            </a:r>
            <a:r>
              <a:rPr lang="ru-RU" sz="1700">
                <a:solidFill>
                  <a:srgbClr val="000000"/>
                </a:solidFill>
              </a:rPr>
              <a:t>1.200 °C</a:t>
            </a:r>
          </a:p>
          <a:p>
            <a:pPr marL="457200" indent="-457200" eaLnBrk="0" hangingPunct="0">
              <a:spcBef>
                <a:spcPct val="50000"/>
              </a:spcBef>
              <a:buClr>
                <a:srgbClr val="000000"/>
              </a:buClr>
              <a:buFont typeface="Wingdings" pitchFamily="2" charset="2"/>
              <a:buAutoNum type="arabicPeriod"/>
            </a:pPr>
            <a:r>
              <a:rPr lang="ru-RU" sz="1700">
                <a:solidFill>
                  <a:srgbClr val="000000"/>
                </a:solidFill>
              </a:rPr>
              <a:t>Наивысшее разрешение до 640 x 480 пикселей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testo 885 против NEC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57200" y="1371599"/>
          <a:ext cx="8305801" cy="5278484"/>
        </p:xfrm>
        <a:graphic>
          <a:graphicData uri="http://schemas.openxmlformats.org/drawingml/2006/table">
            <a:tbl>
              <a:tblPr firstRow="1" firstCol="1" bandRow="1"/>
              <a:tblGrid>
                <a:gridCol w="360155"/>
                <a:gridCol w="2306845"/>
                <a:gridCol w="914400"/>
                <a:gridCol w="838200"/>
                <a:gridCol w="784889"/>
                <a:gridCol w="889656"/>
                <a:gridCol w="1105828"/>
                <a:gridCol w="1105828"/>
              </a:tblGrid>
              <a:tr h="1627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testo 885</a:t>
                      </a:r>
                      <a:endParaRPr lang="en-GB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NEC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882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885-1</a:t>
                      </a:r>
                      <a:endParaRPr lang="en-GB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885-2</a:t>
                      </a:r>
                      <a:endParaRPr lang="en-GB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885-2 (комплект)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G100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G120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R300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482">
                <a:tc rowSpan="19"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Технические данные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kern="12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ЦЕНА</a:t>
                      </a:r>
                      <a:endParaRPr lang="en-GB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spcAft>
                          <a:spcPts val="0"/>
                        </a:spcAft>
                      </a:pPr>
                      <a:r>
                        <a:rPr lang="en-US" sz="900" b="1" kern="12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349</a:t>
                      </a:r>
                      <a:r>
                        <a:rPr lang="en-US" sz="900" b="1" kern="1200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000 </a:t>
                      </a:r>
                      <a:r>
                        <a:rPr lang="ru-RU" sz="900" b="1" kern="1200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900" b="1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руб</a:t>
                      </a:r>
                      <a:endParaRPr lang="en-GB" sz="9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spcAft>
                          <a:spcPts val="0"/>
                        </a:spcAft>
                      </a:pPr>
                      <a:r>
                        <a:rPr lang="ru-RU" sz="900" b="1" kern="12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399 000 </a:t>
                      </a:r>
                      <a:r>
                        <a:rPr lang="ru-RU" sz="900" b="1" kern="1200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руб</a:t>
                      </a:r>
                      <a:endParaRPr lang="en-GB" sz="9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spcAft>
                          <a:spcPts val="0"/>
                        </a:spcAft>
                      </a:pPr>
                      <a:r>
                        <a:rPr lang="ru-RU" sz="900" b="1" kern="12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489 000 </a:t>
                      </a:r>
                      <a:r>
                        <a:rPr lang="ru-RU" sz="900" b="1" kern="1200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руб</a:t>
                      </a:r>
                      <a:endParaRPr lang="en-GB" sz="9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630</a:t>
                      </a:r>
                      <a:r>
                        <a:rPr lang="ru-RU" sz="900" kern="1200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 000,0 Руб.</a:t>
                      </a:r>
                      <a:endParaRPr lang="en-GB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980</a:t>
                      </a:r>
                      <a:r>
                        <a:rPr lang="ru-RU" sz="900" kern="1200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 000, 0 Руб.</a:t>
                      </a:r>
                      <a:endParaRPr lang="en-GB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74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0" fontAlgn="base" hangingPunct="0">
                        <a:spcAft>
                          <a:spcPts val="0"/>
                        </a:spcAft>
                      </a:pPr>
                      <a:r>
                        <a:rPr lang="ru-RU" sz="9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Детектор</a:t>
                      </a:r>
                      <a:endParaRPr lang="en-GB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eaLnBrk="0" fontAlgn="base" hangingPunct="0">
                        <a:spcAft>
                          <a:spcPts val="0"/>
                        </a:spcAft>
                      </a:pP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320x240</a:t>
                      </a:r>
                      <a:endParaRPr lang="en-GB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320x240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320x240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320x240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454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0" fontAlgn="base" hangingPunct="0">
                        <a:spcAft>
                          <a:spcPts val="0"/>
                        </a:spcAft>
                      </a:pPr>
                      <a:r>
                        <a:rPr lang="ru-RU" sz="900" b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Поле обзора</a:t>
                      </a:r>
                      <a:endParaRPr lang="en-GB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eaLnBrk="0" fontAlgn="base" hangingPunct="0">
                        <a:spcAft>
                          <a:spcPts val="0"/>
                        </a:spcAft>
                      </a:pPr>
                      <a:r>
                        <a:rPr lang="ru-RU" sz="900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30° </a:t>
                      </a:r>
                      <a:r>
                        <a:rPr lang="ru-RU" sz="900" kern="12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x</a:t>
                      </a:r>
                      <a:r>
                        <a:rPr lang="ru-RU" sz="900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23° [Стандарт], 11° </a:t>
                      </a:r>
                      <a:r>
                        <a:rPr lang="ru-RU" sz="900" kern="12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x</a:t>
                      </a:r>
                      <a:r>
                        <a:rPr lang="ru-RU" sz="900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9° [Теле]</a:t>
                      </a:r>
                      <a:endParaRPr lang="en-GB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spcAft>
                          <a:spcPts val="0"/>
                        </a:spcAft>
                      </a:pP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32°x24° [Стандарт], 16° [Теле]</a:t>
                      </a:r>
                      <a:endParaRPr lang="en-GB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32°x24° [Стандарт], 16° [Теле]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22°x17° [Стандарт], 16° [Теле]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02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0" fontAlgn="base" hangingPunct="0">
                        <a:spcAft>
                          <a:spcPts val="0"/>
                        </a:spcAft>
                      </a:pPr>
                      <a:r>
                        <a:rPr lang="ru-RU" sz="9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Поле обзора прибора</a:t>
                      </a:r>
                      <a:endParaRPr lang="en-GB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eaLnBrk="0" fontAlgn="base" hangingPunct="0">
                        <a:spcAft>
                          <a:spcPts val="0"/>
                        </a:spcAft>
                      </a:pPr>
                      <a:r>
                        <a:rPr lang="ru-RU" sz="900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1,7 мрад [Стандарт], 0,6 мрад [Теле]</a:t>
                      </a:r>
                      <a:endParaRPr lang="en-GB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spcAft>
                          <a:spcPts val="0"/>
                        </a:spcAft>
                      </a:pP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1,78 мрад [Стандарт]</a:t>
                      </a:r>
                      <a:endParaRPr lang="en-GB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1,78 мрад [Стандарт]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1,2 мрад [Стандарт]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74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0" fontAlgn="base" hangingPunct="0">
                        <a:spcAft>
                          <a:spcPts val="0"/>
                        </a:spcAft>
                      </a:pPr>
                      <a:r>
                        <a:rPr lang="ru-RU" sz="900" b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Мин. расстояние ИК фокусировки</a:t>
                      </a:r>
                      <a:endParaRPr lang="en-GB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eaLnBrk="0" fontAlgn="base" hangingPunct="0">
                        <a:spcAft>
                          <a:spcPts val="0"/>
                        </a:spcAft>
                      </a:pPr>
                      <a:r>
                        <a:rPr lang="ru-RU" sz="900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0,1 м [Стандарт]</a:t>
                      </a:r>
                      <a:endParaRPr lang="en-GB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/>
                          <a:ea typeface="Calibri"/>
                          <a:cs typeface="Times New Roman"/>
                        </a:rPr>
                        <a:t>0,3 м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/>
                          <a:ea typeface="Calibri"/>
                          <a:cs typeface="Times New Roman"/>
                        </a:rPr>
                        <a:t>0,3 м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/>
                          <a:ea typeface="Calibri"/>
                          <a:cs typeface="Times New Roman"/>
                        </a:rPr>
                        <a:t>0,1 м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02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0" fontAlgn="base" hangingPunct="0">
                        <a:spcAft>
                          <a:spcPts val="0"/>
                        </a:spcAft>
                      </a:pPr>
                      <a:r>
                        <a:rPr lang="ru-RU" sz="9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"Super Resolution" (Пикселей/Поле обзора прибора)</a:t>
                      </a:r>
                      <a:endParaRPr lang="en-GB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eaLnBrk="0" fontAlgn="base" hangingPunct="0">
                        <a:spcAft>
                          <a:spcPts val="0"/>
                        </a:spcAft>
                      </a:pP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640 x 480 пикселей/1,06 мрад [Стандарт], 0,38 мрад [Теле]</a:t>
                      </a:r>
                      <a:endParaRPr lang="en-GB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/>
                          <a:ea typeface="Calibri"/>
                          <a:cs typeface="Times New Roman"/>
                        </a:rPr>
                        <a:t>–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/>
                          <a:ea typeface="Calibri"/>
                          <a:cs typeface="Times New Roman"/>
                        </a:rPr>
                        <a:t>–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/>
                          <a:ea typeface="Calibri"/>
                          <a:cs typeface="Times New Roman"/>
                        </a:rPr>
                        <a:t>–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74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0" fontAlgn="base" hangingPunct="0">
                        <a:spcAft>
                          <a:spcPts val="0"/>
                        </a:spcAft>
                      </a:pPr>
                      <a:r>
                        <a:rPr lang="ru-RU" sz="9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ТЭШ (термочувствительность)</a:t>
                      </a:r>
                      <a:endParaRPr lang="en-GB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eaLnBrk="0" fontAlgn="base" hangingPunct="0">
                        <a:spcAft>
                          <a:spcPts val="0"/>
                        </a:spcAft>
                      </a:pPr>
                      <a:r>
                        <a:rPr lang="ru-RU" sz="900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&lt; 30 мК</a:t>
                      </a:r>
                      <a:endParaRPr lang="en-GB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&lt; 80 мК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&lt; 80 мК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&lt; 50 мК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74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0" fontAlgn="base" hangingPunct="0">
                        <a:spcAft>
                          <a:spcPts val="0"/>
                        </a:spcAft>
                      </a:pPr>
                      <a:r>
                        <a:rPr lang="ru-RU" sz="900" b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Диапазон измерения температуры</a:t>
                      </a:r>
                      <a:endParaRPr lang="en-GB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eaLnBrk="0" fontAlgn="base" hangingPunct="0">
                        <a:spcAft>
                          <a:spcPts val="0"/>
                        </a:spcAft>
                      </a:pP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-20...350 °C</a:t>
                      </a:r>
                      <a:endParaRPr lang="en-GB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spcAft>
                          <a:spcPts val="0"/>
                        </a:spcAft>
                      </a:pP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-40…500 °C</a:t>
                      </a:r>
                      <a:endParaRPr lang="en-GB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-40…500 °C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-40…500 °C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51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0" fontAlgn="base" hangingPunct="0">
                        <a:spcAft>
                          <a:spcPts val="0"/>
                        </a:spcAft>
                      </a:pPr>
                      <a:r>
                        <a:rPr lang="ru-RU" sz="900" b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Измерение высоких температур</a:t>
                      </a:r>
                      <a:endParaRPr lang="en-GB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eaLnBrk="0" fontAlgn="base" hangingPunct="0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–</a:t>
                      </a:r>
                      <a:endParaRPr lang="en-GB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spcAft>
                          <a:spcPts val="0"/>
                        </a:spcAft>
                      </a:pP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(350…1500 °C)</a:t>
                      </a:r>
                      <a:endParaRPr lang="en-GB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spcAft>
                          <a:spcPts val="0"/>
                        </a:spcAft>
                      </a:pP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(350…1500 °C)</a:t>
                      </a:r>
                      <a:endParaRPr lang="en-GB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spcAft>
                          <a:spcPts val="0"/>
                        </a:spcAft>
                      </a:pP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(2000 °C)</a:t>
                      </a:r>
                      <a:endParaRPr lang="en-GB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605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0" fontAlgn="base" hangingPunct="0">
                        <a:spcAft>
                          <a:spcPts val="0"/>
                        </a:spcAft>
                      </a:pPr>
                      <a:r>
                        <a:rPr lang="ru-RU" sz="900" b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Погрешность</a:t>
                      </a:r>
                      <a:endParaRPr lang="en-GB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± 2 % / ± 2 °C</a:t>
                      </a:r>
                      <a:endParaRPr lang="en-GB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± 2 % / ± 2 °C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± 2 % / ± 2 °C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spcAft>
                          <a:spcPts val="0"/>
                        </a:spcAft>
                      </a:pP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± 1 °C или ± 1% [Диапазон -40-500 °C при 10...40 Ta], ± 2 % / ± 2 °C</a:t>
                      </a:r>
                      <a:endParaRPr lang="en-GB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74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Дисплей</a:t>
                      </a:r>
                      <a:endParaRPr lang="en-GB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eaLnBrk="0" fontAlgn="base" hangingPunct="0">
                        <a:spcAft>
                          <a:spcPts val="0"/>
                        </a:spcAft>
                      </a:pPr>
                      <a:r>
                        <a:rPr lang="ru-RU" sz="900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4.3"</a:t>
                      </a:r>
                      <a:endParaRPr lang="en-GB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3.5"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3.5"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3.5"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74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0" fontAlgn="base" hangingPunct="0">
                        <a:spcAft>
                          <a:spcPts val="0"/>
                        </a:spcAft>
                      </a:pPr>
                      <a:r>
                        <a:rPr lang="ru-RU" sz="900" b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Частота обновления изображения</a:t>
                      </a:r>
                      <a:endParaRPr lang="en-GB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eaLnBrk="0" fontAlgn="base" hangingPunct="0">
                        <a:spcAft>
                          <a:spcPts val="0"/>
                        </a:spcAft>
                      </a:pPr>
                      <a:r>
                        <a:rPr lang="ru-RU" sz="900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33 Гц для ЕЭС, доп. – 9 Гц</a:t>
                      </a:r>
                      <a:endParaRPr lang="en-GB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spcAft>
                          <a:spcPts val="0"/>
                        </a:spcAft>
                      </a:pP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60 Гц</a:t>
                      </a:r>
                      <a:endParaRPr lang="en-GB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60 Гц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60 Гц/8,5 Гц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48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Фокусировка</a:t>
                      </a:r>
                      <a:endParaRPr lang="en-GB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eaLnBrk="0" fontAlgn="base" hangingPunct="0">
                        <a:spcAft>
                          <a:spcPts val="0"/>
                        </a:spcAft>
                      </a:pPr>
                      <a:r>
                        <a:rPr lang="ru-RU" sz="900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автоматическая/ручная</a:t>
                      </a:r>
                      <a:endParaRPr lang="en-GB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автоматическая/серво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автоматическая/серво</a:t>
                      </a:r>
                      <a:endParaRPr lang="en-GB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автоматическая/серво/ручная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74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0" fontAlgn="base" hangingPunct="0">
                        <a:spcAft>
                          <a:spcPts val="0"/>
                        </a:spcAft>
                      </a:pPr>
                      <a:r>
                        <a:rPr lang="ru-RU" sz="900" b="1" kern="12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Трансфокация</a:t>
                      </a:r>
                      <a:r>
                        <a:rPr lang="ru-RU" sz="900" b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/цифровая </a:t>
                      </a:r>
                      <a:r>
                        <a:rPr lang="ru-RU" sz="900" b="1" kern="12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трансфокация</a:t>
                      </a:r>
                      <a:endParaRPr lang="en-GB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eaLnBrk="0" fontAlgn="base" hangingPunct="0">
                        <a:spcAft>
                          <a:spcPts val="0"/>
                        </a:spcAft>
                      </a:pPr>
                      <a:r>
                        <a:rPr lang="ru-RU" sz="900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1…3</a:t>
                      </a:r>
                      <a:endParaRPr lang="en-GB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1…4</a:t>
                      </a:r>
                      <a:endParaRPr lang="en-GB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1…4</a:t>
                      </a:r>
                      <a:endParaRPr lang="en-GB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1…4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74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0" fontAlgn="base" hangingPunct="0">
                        <a:spcAft>
                          <a:spcPts val="0"/>
                        </a:spcAft>
                      </a:pPr>
                      <a:r>
                        <a:rPr lang="ru-RU" sz="900" b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Устройство хранения данных</a:t>
                      </a:r>
                      <a:endParaRPr lang="en-GB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eaLnBrk="0" fontAlgn="base" hangingPunct="0">
                        <a:spcAft>
                          <a:spcPts val="0"/>
                        </a:spcAft>
                      </a:pP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SD</a:t>
                      </a:r>
                      <a:endParaRPr lang="en-GB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SD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SD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SD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74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0" fontAlgn="base" hangingPunct="0">
                        <a:spcAft>
                          <a:spcPts val="0"/>
                        </a:spcAft>
                      </a:pPr>
                      <a:r>
                        <a:rPr lang="ru-RU" sz="900" b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Время работы</a:t>
                      </a:r>
                      <a:endParaRPr lang="en-GB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4,5 ч.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4 ч.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4 ч.</a:t>
                      </a:r>
                      <a:endParaRPr lang="en-GB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2 ч.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74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0" fontAlgn="base" hangingPunct="0">
                        <a:spcAft>
                          <a:spcPts val="0"/>
                        </a:spcAft>
                      </a:pPr>
                      <a:r>
                        <a:rPr lang="ru-RU" sz="900" b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Масса</a:t>
                      </a:r>
                      <a:endParaRPr lang="en-GB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eaLnBrk="0" fontAlgn="base" hangingPunct="0">
                        <a:spcAft>
                          <a:spcPts val="0"/>
                        </a:spcAft>
                      </a:pP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1.570 г.</a:t>
                      </a:r>
                      <a:endParaRPr lang="en-GB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800 г.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800 г.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1.300 г.</a:t>
                      </a:r>
                      <a:endParaRPr lang="en-GB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74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0" fontAlgn="base" hangingPunct="0">
                        <a:spcAft>
                          <a:spcPts val="0"/>
                        </a:spcAft>
                      </a:pPr>
                      <a:r>
                        <a:rPr lang="ru-RU" sz="900" b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Цветовые палитры</a:t>
                      </a:r>
                      <a:endParaRPr lang="en-GB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eaLnBrk="0" fontAlgn="base" hangingPunct="0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  <a:endParaRPr lang="en-GB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/>
                          <a:ea typeface="Calibri"/>
                          <a:cs typeface="Times New Roman"/>
                        </a:rPr>
                        <a:t>7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/>
                          <a:ea typeface="Calibri"/>
                          <a:cs typeface="Times New Roman"/>
                        </a:rPr>
                        <a:t>7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7</a:t>
                      </a:r>
                      <a:endParaRPr lang="en-GB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74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0" fontAlgn="base" hangingPunct="0">
                        <a:spcAft>
                          <a:spcPts val="0"/>
                        </a:spcAft>
                      </a:pPr>
                      <a:r>
                        <a:rPr lang="ru-RU" sz="900" b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Видоискатель</a:t>
                      </a:r>
                      <a:endParaRPr lang="en-GB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/>
                          <a:ea typeface="Calibri"/>
                          <a:cs typeface="Times New Roman"/>
                        </a:rPr>
                        <a:t>–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/>
                          <a:ea typeface="Calibri"/>
                          <a:cs typeface="Times New Roman"/>
                        </a:rPr>
                        <a:t>–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/>
                          <a:ea typeface="Calibri"/>
                          <a:cs typeface="Times New Roman"/>
                        </a:rPr>
                        <a:t>–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endParaRPr lang="en-GB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testo 885 против NEC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04800" y="1371600"/>
          <a:ext cx="8382003" cy="5426288"/>
        </p:xfrm>
        <a:graphic>
          <a:graphicData uri="http://schemas.openxmlformats.org/drawingml/2006/table">
            <a:tbl>
              <a:tblPr firstRow="1" firstCol="1" bandRow="1"/>
              <a:tblGrid>
                <a:gridCol w="239486"/>
                <a:gridCol w="2586192"/>
                <a:gridCol w="763571"/>
                <a:gridCol w="838001"/>
                <a:gridCol w="373350"/>
                <a:gridCol w="464651"/>
                <a:gridCol w="838001"/>
                <a:gridCol w="763571"/>
                <a:gridCol w="757590"/>
                <a:gridCol w="757590"/>
              </a:tblGrid>
              <a:tr h="1198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09" marR="6850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GB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09" marR="6850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testo 885</a:t>
                      </a:r>
                      <a:endParaRPr lang="en-GB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09" marR="68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NEC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09" marR="68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1198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09" marR="6850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GB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09" marR="6850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885-1</a:t>
                      </a:r>
                      <a:endParaRPr lang="en-GB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09" marR="68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885-2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09" marR="68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885-2 (комплект)</a:t>
                      </a:r>
                      <a:endParaRPr lang="en-GB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09" marR="68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09" marR="68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G100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09" marR="68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G120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09" marR="68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R300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09" marR="68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842">
                <a:tc rowSpan="10">
                  <a:txBody>
                    <a:bodyPr/>
                    <a:lstStyle/>
                    <a:p>
                      <a:pPr marL="71755" marR="71755" algn="ctr" eaLnBrk="0" fontAlgn="base" hangingPunct="0">
                        <a:spcAft>
                          <a:spcPts val="0"/>
                        </a:spcAft>
                      </a:pPr>
                      <a:r>
                        <a:rPr lang="ru-RU" sz="6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Анализ</a:t>
                      </a:r>
                      <a:endParaRPr lang="en-GB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09" marR="68509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eaLnBrk="0" fontAlgn="base" hangingPunct="0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Измерительные точки</a:t>
                      </a:r>
                      <a:endParaRPr lang="en-GB" sz="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09" marR="68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/>
                          <a:ea typeface="Calibri"/>
                          <a:cs typeface="Times New Roman"/>
                        </a:rPr>
                        <a:t>3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09" marR="68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5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09" marR="68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5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09" marR="685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10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09" marR="685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84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0" fontAlgn="base" hangingPunct="0">
                        <a:spcAft>
                          <a:spcPts val="0"/>
                        </a:spcAft>
                      </a:pPr>
                      <a:r>
                        <a:rPr lang="ru-RU" sz="800" b="1" kern="12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Горячие-холодные</a:t>
                      </a:r>
                      <a:r>
                        <a:rPr lang="ru-RU" sz="800" b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точки</a:t>
                      </a:r>
                      <a:endParaRPr lang="en-GB" sz="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09" marR="68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 err="1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endParaRPr lang="en-GB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09" marR="68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09" marR="68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09" marR="685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09" marR="685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84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0" fontAlgn="base" hangingPunct="0">
                        <a:spcAft>
                          <a:spcPts val="0"/>
                        </a:spcAft>
                      </a:pPr>
                      <a:r>
                        <a:rPr lang="ru-RU" sz="8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Измерения областей</a:t>
                      </a:r>
                      <a:endParaRPr lang="en-GB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09" marR="68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GB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09" marR="68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/>
                          <a:ea typeface="Calibri"/>
                          <a:cs typeface="Times New Roman"/>
                        </a:rPr>
                        <a:t>5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09" marR="68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/>
                          <a:ea typeface="Calibri"/>
                          <a:cs typeface="Times New Roman"/>
                        </a:rPr>
                        <a:t>5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09" marR="685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/>
                          <a:ea typeface="Calibri"/>
                          <a:cs typeface="Times New Roman"/>
                        </a:rPr>
                        <a:t>5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09" marR="685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84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Изотермы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09" marR="68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 err="1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endParaRPr lang="en-GB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09" marR="68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09" marR="68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09" marR="685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09" marR="685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84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0" fontAlgn="base" hangingPunct="0">
                        <a:spcAft>
                          <a:spcPts val="0"/>
                        </a:spcAft>
                      </a:pPr>
                      <a:r>
                        <a:rPr lang="ru-RU" sz="8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Функция тревоги</a:t>
                      </a:r>
                      <a:endParaRPr lang="en-GB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09" marR="68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 err="1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endParaRPr lang="en-GB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09" marR="68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09" marR="68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09" marR="685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09" marR="685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20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0" fontAlgn="base" hangingPunct="0">
                        <a:spcAft>
                          <a:spcPts val="0"/>
                        </a:spcAft>
                      </a:pPr>
                      <a:r>
                        <a:rPr lang="ru-RU" sz="8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Дифференциальная температура</a:t>
                      </a:r>
                      <a:endParaRPr lang="en-GB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09" marR="68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–</a:t>
                      </a:r>
                      <a:endParaRPr lang="en-GB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09" marR="68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/>
                          <a:ea typeface="Calibri"/>
                          <a:cs typeface="Times New Roman"/>
                        </a:rPr>
                        <a:t>–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09" marR="68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09" marR="685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09" marR="685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20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0" fontAlgn="base" hangingPunct="0">
                        <a:spcAft>
                          <a:spcPts val="0"/>
                        </a:spcAft>
                      </a:pPr>
                      <a:r>
                        <a:rPr lang="ru-RU" sz="8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Картина распределения влаги (ручной ввод)</a:t>
                      </a:r>
                      <a:endParaRPr lang="en-GB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09" marR="68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/>
                          <a:ea typeface="Calibri"/>
                          <a:cs typeface="Times New Roman"/>
                        </a:rPr>
                        <a:t>–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09" marR="68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 err="1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endParaRPr lang="en-GB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09" marR="68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09" marR="68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–</a:t>
                      </a:r>
                      <a:endParaRPr lang="en-GB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09" marR="68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spcAft>
                          <a:spcPts val="0"/>
                        </a:spcAft>
                      </a:pP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–</a:t>
                      </a:r>
                      <a:endParaRPr lang="en-GB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09" marR="685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spcAft>
                          <a:spcPts val="0"/>
                        </a:spcAft>
                      </a:pP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–</a:t>
                      </a:r>
                      <a:endParaRPr lang="en-GB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09" marR="685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84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0" fontAlgn="base" hangingPunct="0">
                        <a:spcAft>
                          <a:spcPts val="0"/>
                        </a:spcAft>
                      </a:pPr>
                      <a:r>
                        <a:rPr lang="ru-RU" sz="8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Измерение влаги радиозондом</a:t>
                      </a:r>
                      <a:endParaRPr lang="en-GB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09" marR="68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/>
                          <a:ea typeface="Calibri"/>
                          <a:cs typeface="Times New Roman"/>
                        </a:rPr>
                        <a:t>–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09" marR="68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900" kern="1200" dirty="0" err="1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r>
                        <a:rPr lang="ru-RU" sz="900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)***</a:t>
                      </a:r>
                      <a:endParaRPr lang="en-GB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09" marR="68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)***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09" marR="68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–</a:t>
                      </a:r>
                      <a:endParaRPr lang="en-GB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09" marR="68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spcAft>
                          <a:spcPts val="0"/>
                        </a:spcAft>
                      </a:pP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–</a:t>
                      </a:r>
                      <a:endParaRPr lang="en-GB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09" marR="68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spcAft>
                          <a:spcPts val="0"/>
                        </a:spcAft>
                      </a:pP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–</a:t>
                      </a:r>
                      <a:endParaRPr lang="en-GB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09" marR="68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84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0" fontAlgn="base" hangingPunct="0">
                        <a:spcAft>
                          <a:spcPts val="0"/>
                        </a:spcAft>
                      </a:pPr>
                      <a:r>
                        <a:rPr lang="ru-RU" sz="8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Технология IR-Fusion</a:t>
                      </a:r>
                      <a:endParaRPr lang="en-GB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09" marR="68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eaLnBrk="0" fontAlgn="base" hangingPunct="0">
                        <a:spcAft>
                          <a:spcPts val="0"/>
                        </a:spcAft>
                      </a:pPr>
                      <a:r>
                        <a:rPr lang="ru-RU" sz="900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в программном обеспечении</a:t>
                      </a:r>
                      <a:endParaRPr lang="en-GB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09" marR="68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09" marR="68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09" marR="685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09" marR="685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84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0" fontAlgn="base" hangingPunct="0">
                        <a:spcAft>
                          <a:spcPts val="0"/>
                        </a:spcAft>
                      </a:pPr>
                      <a:r>
                        <a:rPr lang="ru-RU" sz="8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Картинка в картинке</a:t>
                      </a:r>
                      <a:endParaRPr lang="en-GB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09" marR="68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/>
                          <a:ea typeface="Calibri"/>
                          <a:cs typeface="Times New Roman"/>
                        </a:rPr>
                        <a:t>–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09" marR="68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09" marR="68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09" marR="685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09" marR="685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842">
                <a:tc rowSpan="16">
                  <a:txBody>
                    <a:bodyPr/>
                    <a:lstStyle/>
                    <a:p>
                      <a:pPr marL="71755" marR="71755" algn="ctr" eaLnBrk="0" fontAlgn="base" hangingPunct="0">
                        <a:spcAft>
                          <a:spcPts val="0"/>
                        </a:spcAft>
                      </a:pPr>
                      <a:r>
                        <a:rPr lang="ru-RU" sz="6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Функциональные узлы</a:t>
                      </a:r>
                      <a:endParaRPr lang="en-GB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09" marR="68509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eaLnBrk="0" fontAlgn="base" hangingPunct="0">
                        <a:spcAft>
                          <a:spcPts val="0"/>
                        </a:spcAft>
                      </a:pPr>
                      <a:r>
                        <a:rPr lang="ru-RU" sz="8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Поворотный дисплей</a:t>
                      </a:r>
                      <a:endParaRPr lang="en-GB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09" marR="68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 err="1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endParaRPr lang="en-GB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09" marR="68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09" marR="68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09" marR="685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09" marR="685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84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0" fontAlgn="base" hangingPunct="0">
                        <a:spcAft>
                          <a:spcPts val="0"/>
                        </a:spcAft>
                      </a:pPr>
                      <a:r>
                        <a:rPr lang="ru-RU" sz="8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Поворотная рукоятка</a:t>
                      </a:r>
                      <a:endParaRPr lang="en-GB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09" marR="68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 err="1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endParaRPr lang="en-GB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09" marR="68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09" marR="68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09" marR="685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09" marR="685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84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0" fontAlgn="base" hangingPunct="0">
                        <a:spcAft>
                          <a:spcPts val="0"/>
                        </a:spcAft>
                      </a:pPr>
                      <a:r>
                        <a:rPr lang="ru-RU" sz="8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Сенсорный экран</a:t>
                      </a:r>
                      <a:endParaRPr lang="en-GB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09" marR="68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 err="1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endParaRPr lang="en-GB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09" marR="68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/>
                          <a:ea typeface="Calibri"/>
                          <a:cs typeface="Times New Roman"/>
                        </a:rPr>
                        <a:t>–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09" marR="68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/>
                          <a:ea typeface="Calibri"/>
                          <a:cs typeface="Times New Roman"/>
                        </a:rPr>
                        <a:t>–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09" marR="685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/>
                          <a:ea typeface="Calibri"/>
                          <a:cs typeface="Times New Roman"/>
                        </a:rPr>
                        <a:t>–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09" marR="685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84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0" fontAlgn="base" hangingPunct="0">
                        <a:spcAft>
                          <a:spcPts val="0"/>
                        </a:spcAft>
                      </a:pPr>
                      <a:r>
                        <a:rPr lang="ru-RU" sz="8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Сменный объектив</a:t>
                      </a:r>
                      <a:endParaRPr lang="en-GB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09" marR="68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/>
                          <a:ea typeface="Calibri"/>
                          <a:cs typeface="Times New Roman"/>
                        </a:rPr>
                        <a:t>–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09" marR="68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900" kern="1200" dirty="0" err="1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r>
                        <a:rPr lang="ru-RU" sz="900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)</a:t>
                      </a:r>
                      <a:endParaRPr lang="en-GB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09" marR="68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09" marR="68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)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09" marR="68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)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09" marR="685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)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09" marR="685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84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0" fontAlgn="base" hangingPunct="0">
                        <a:spcAft>
                          <a:spcPts val="0"/>
                        </a:spcAft>
                      </a:pPr>
                      <a:r>
                        <a:rPr lang="ru-RU" sz="8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Запись голоса</a:t>
                      </a:r>
                      <a:endParaRPr lang="en-GB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09" marR="68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/>
                          <a:ea typeface="Calibri"/>
                          <a:cs typeface="Times New Roman"/>
                        </a:rPr>
                        <a:t>–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09" marR="68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eaLnBrk="0" fontAlgn="base" hangingPunct="0">
                        <a:spcAft>
                          <a:spcPts val="0"/>
                        </a:spcAft>
                      </a:pPr>
                      <a:r>
                        <a:rPr lang="ru-RU" sz="900" kern="12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Bluetooth</a:t>
                      </a:r>
                      <a:r>
                        <a:rPr lang="ru-RU" sz="900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**</a:t>
                      </a:r>
                      <a:endParaRPr lang="en-GB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09" marR="68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Bluetooth**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09" marR="68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09" marR="68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09" marR="685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09" marR="685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421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0" fontAlgn="base" hangingPunct="0">
                        <a:spcAft>
                          <a:spcPts val="0"/>
                        </a:spcAft>
                      </a:pPr>
                      <a:r>
                        <a:rPr lang="ru-RU" sz="8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Цифровая камера</a:t>
                      </a:r>
                      <a:endParaRPr lang="en-GB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09" marR="68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eaLnBrk="0" fontAlgn="base" hangingPunct="0">
                        <a:spcAft>
                          <a:spcPts val="0"/>
                        </a:spcAft>
                      </a:pPr>
                      <a:r>
                        <a:rPr lang="ru-RU" sz="900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3,1 МП</a:t>
                      </a:r>
                      <a:endParaRPr lang="en-GB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09" marR="68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spcAft>
                          <a:spcPts val="0"/>
                        </a:spcAft>
                      </a:pP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 МП</a:t>
                      </a:r>
                      <a:endParaRPr lang="en-GB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09" marR="68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spcAft>
                          <a:spcPts val="0"/>
                        </a:spcAft>
                      </a:pP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 МП</a:t>
                      </a:r>
                      <a:endParaRPr lang="en-GB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09" marR="685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spcAft>
                          <a:spcPts val="0"/>
                        </a:spcAft>
                      </a:pP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3,1 МП</a:t>
                      </a:r>
                      <a:endParaRPr lang="en-GB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09" marR="685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84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0" fontAlgn="base" hangingPunct="0">
                        <a:spcAft>
                          <a:spcPts val="0"/>
                        </a:spcAft>
                      </a:pPr>
                      <a:r>
                        <a:rPr lang="ru-RU" sz="8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СД-индикаторы питания</a:t>
                      </a:r>
                      <a:endParaRPr lang="en-GB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09" marR="68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 err="1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endParaRPr lang="en-GB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09" marR="68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09" marR="68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09" marR="685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09" marR="685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84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0" fontAlgn="base" hangingPunct="0">
                        <a:spcAft>
                          <a:spcPts val="0"/>
                        </a:spcAft>
                      </a:pPr>
                      <a:r>
                        <a:rPr lang="ru-RU" sz="8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Панорамный обзор</a:t>
                      </a:r>
                      <a:endParaRPr lang="en-GB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09" marR="68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 err="1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endParaRPr lang="en-GB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09" marR="68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/>
                          <a:ea typeface="Calibri"/>
                          <a:cs typeface="Times New Roman"/>
                        </a:rPr>
                        <a:t>–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09" marR="68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09" marR="685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09" marR="685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84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0" fontAlgn="base" hangingPunct="0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Копирование через USB</a:t>
                      </a:r>
                      <a:endParaRPr lang="en-GB" sz="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09" marR="68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–</a:t>
                      </a:r>
                      <a:endParaRPr lang="en-GB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09" marR="68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/>
                          <a:ea typeface="Calibri"/>
                          <a:cs typeface="Times New Roman"/>
                        </a:rPr>
                        <a:t>–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09" marR="68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/>
                          <a:ea typeface="Calibri"/>
                          <a:cs typeface="Times New Roman"/>
                        </a:rPr>
                        <a:t>–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09" marR="685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/>
                          <a:ea typeface="Calibri"/>
                          <a:cs typeface="Times New Roman"/>
                        </a:rPr>
                        <a:t>–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09" marR="685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84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Лазер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09" marR="68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err="1"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endParaRPr lang="en-GB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09" marR="68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09" marR="68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09" marR="685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09" marR="685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84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0" fontAlgn="base" hangingPunct="0">
                        <a:spcAft>
                          <a:spcPts val="0"/>
                        </a:spcAft>
                      </a:pPr>
                      <a:r>
                        <a:rPr lang="ru-RU" sz="8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Лазерный маркер</a:t>
                      </a:r>
                      <a:endParaRPr lang="en-GB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09" marR="68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err="1"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endParaRPr lang="en-GB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09" marR="68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/>
                          <a:ea typeface="Calibri"/>
                          <a:cs typeface="Times New Roman"/>
                        </a:rPr>
                        <a:t>–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09" marR="68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/>
                          <a:ea typeface="Calibri"/>
                          <a:cs typeface="Times New Roman"/>
                        </a:rPr>
                        <a:t>–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09" marR="685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/>
                          <a:ea typeface="Calibri"/>
                          <a:cs typeface="Times New Roman"/>
                        </a:rPr>
                        <a:t>–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09" marR="685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30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0" fontAlgn="base" hangingPunct="0">
                        <a:spcAft>
                          <a:spcPts val="0"/>
                        </a:spcAft>
                      </a:pPr>
                      <a:r>
                        <a:rPr lang="ru-RU" sz="8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Распознавание объектов измерений и управление изображениями</a:t>
                      </a:r>
                      <a:endParaRPr lang="en-GB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09" marR="68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/>
                          <a:ea typeface="Calibri"/>
                          <a:cs typeface="Times New Roman"/>
                        </a:rPr>
                        <a:t>–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09" marR="68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 err="1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endParaRPr lang="en-GB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09" marR="68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09" marR="68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–</a:t>
                      </a:r>
                      <a:endParaRPr lang="en-GB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09" marR="68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spcAft>
                          <a:spcPts val="0"/>
                        </a:spcAft>
                      </a:pP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–</a:t>
                      </a:r>
                      <a:endParaRPr lang="en-GB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09" marR="68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spcAft>
                          <a:spcPts val="0"/>
                        </a:spcAft>
                      </a:pP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–</a:t>
                      </a:r>
                      <a:endParaRPr lang="en-GB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09" marR="68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84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0" fontAlgn="base" hangingPunct="0">
                        <a:spcAft>
                          <a:spcPts val="0"/>
                        </a:spcAft>
                      </a:pPr>
                      <a:r>
                        <a:rPr lang="ru-RU" sz="8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Регистрирование</a:t>
                      </a:r>
                      <a:endParaRPr lang="en-GB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09" marR="68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–</a:t>
                      </a:r>
                      <a:endParaRPr lang="en-GB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09" marR="68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/>
                          <a:ea typeface="Calibri"/>
                          <a:cs typeface="Times New Roman"/>
                        </a:rPr>
                        <a:t>–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09" marR="68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/>
                          <a:ea typeface="Calibri"/>
                          <a:cs typeface="Times New Roman"/>
                        </a:rPr>
                        <a:t>SD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09" marR="685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/>
                          <a:ea typeface="Calibri"/>
                          <a:cs typeface="Times New Roman"/>
                        </a:rPr>
                        <a:t>SD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09" marR="685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84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0" fontAlgn="base" hangingPunct="0">
                        <a:spcAft>
                          <a:spcPts val="0"/>
                        </a:spcAft>
                      </a:pPr>
                      <a:r>
                        <a:rPr lang="ru-RU" sz="8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Нерадиометрическое видео</a:t>
                      </a:r>
                      <a:endParaRPr lang="en-GB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09" marR="68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eaLnBrk="0" fontAlgn="base" hangingPunct="0">
                        <a:spcAft>
                          <a:spcPts val="0"/>
                        </a:spcAft>
                      </a:pP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Непрерывная передача данных через USB</a:t>
                      </a:r>
                      <a:endParaRPr lang="en-GB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09" marR="68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/>
                          <a:ea typeface="Calibri"/>
                          <a:cs typeface="Times New Roman"/>
                        </a:rPr>
                        <a:t>–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09" marR="68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/>
                          <a:ea typeface="Calibri"/>
                          <a:cs typeface="Times New Roman"/>
                        </a:rPr>
                        <a:t>SD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09" marR="685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/>
                          <a:ea typeface="Calibri"/>
                          <a:cs typeface="Times New Roman"/>
                        </a:rPr>
                        <a:t>SD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09" marR="685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20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0" fontAlgn="base" hangingPunct="0">
                        <a:spcAft>
                          <a:spcPts val="0"/>
                        </a:spcAft>
                      </a:pPr>
                      <a:r>
                        <a:rPr lang="ru-RU" sz="8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Полное радиометрическое видео</a:t>
                      </a:r>
                      <a:endParaRPr lang="en-GB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09" marR="68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–</a:t>
                      </a:r>
                      <a:endParaRPr lang="en-GB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09" marR="68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/>
                          <a:ea typeface="Calibri"/>
                          <a:cs typeface="Times New Roman"/>
                        </a:rPr>
                        <a:t>–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09" marR="68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09" marR="685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/>
                          <a:ea typeface="Calibri"/>
                          <a:cs typeface="Times New Roman"/>
                        </a:rPr>
                        <a:t>в приборе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09" marR="685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84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0" fontAlgn="base" hangingPunct="0">
                        <a:spcAft>
                          <a:spcPts val="0"/>
                        </a:spcAft>
                      </a:pPr>
                      <a:r>
                        <a:rPr lang="ru-RU" sz="8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Дистанционное управление</a:t>
                      </a:r>
                      <a:endParaRPr lang="en-GB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09" marR="68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–</a:t>
                      </a:r>
                      <a:endParaRPr lang="en-GB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09" marR="68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/>
                          <a:ea typeface="Calibri"/>
                          <a:cs typeface="Times New Roman"/>
                        </a:rPr>
                        <a:t>–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09" marR="68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09" marR="685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09" marR="685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828">
                <a:tc rowSpan="3">
                  <a:txBody>
                    <a:bodyPr/>
                    <a:lstStyle/>
                    <a:p>
                      <a:pPr marL="71755" marR="71755" algn="ctr" eaLnBrk="0" fontAlgn="base" hangingPunct="0">
                        <a:spcAft>
                          <a:spcPts val="0"/>
                        </a:spcAft>
                      </a:pPr>
                      <a:r>
                        <a:rPr lang="ru-RU" sz="6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Принадлежности</a:t>
                      </a:r>
                      <a:endParaRPr lang="en-GB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09" marR="68509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eaLnBrk="0" fontAlgn="base" hangingPunct="0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Защитный фильтр объектива</a:t>
                      </a:r>
                      <a:endParaRPr lang="en-GB" sz="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09" marR="68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)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09" marR="68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)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09" marR="68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 err="1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endParaRPr lang="en-GB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09" marR="68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/>
                          <a:ea typeface="Calibri"/>
                          <a:cs typeface="Times New Roman"/>
                        </a:rPr>
                        <a:t>–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09" marR="68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09" marR="685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09" marR="685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0" fontAlgn="base" hangingPunct="0">
                        <a:spcAft>
                          <a:spcPts val="0"/>
                        </a:spcAft>
                      </a:pPr>
                      <a:r>
                        <a:rPr lang="ru-RU" sz="8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Устройство быстрой зарядки</a:t>
                      </a:r>
                      <a:endParaRPr lang="en-GB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09" marR="68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)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09" marR="68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)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09" marR="68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 err="1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endParaRPr lang="en-GB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09" marR="68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 err="1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endParaRPr lang="en-GB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09" marR="68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09" marR="685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09" marR="685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175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0" fontAlgn="base" hangingPunct="0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Дополнительный аккумулятор</a:t>
                      </a:r>
                      <a:endParaRPr lang="en-GB" sz="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09" marR="68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)</a:t>
                      </a:r>
                      <a:endParaRPr lang="en-GB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09" marR="68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r>
                        <a:rPr lang="ru-RU" sz="9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)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09" marR="68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 err="1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endParaRPr lang="en-GB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09" marR="68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900" kern="1200" dirty="0" err="1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r>
                        <a:rPr lang="ru-RU" sz="900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)</a:t>
                      </a:r>
                      <a:endParaRPr lang="en-GB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09" marR="685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900" kern="1200" dirty="0" err="1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r>
                        <a:rPr lang="ru-RU" sz="900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)</a:t>
                      </a:r>
                      <a:endParaRPr lang="en-GB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09" marR="685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900" kern="1200" dirty="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r>
                        <a:rPr lang="ru-RU" sz="900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)</a:t>
                      </a:r>
                      <a:endParaRPr lang="en-GB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09" marR="685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533400"/>
            <a:ext cx="8077200" cy="609600"/>
          </a:xfrm>
        </p:spPr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testo 885 против NEC G100 / G120</a:t>
            </a:r>
          </a:p>
        </p:txBody>
      </p:sp>
      <p:sp>
        <p:nvSpPr>
          <p:cNvPr id="34818" name="Text Box 4"/>
          <p:cNvSpPr txBox="1">
            <a:spLocks noChangeArrowheads="1"/>
          </p:cNvSpPr>
          <p:nvPr/>
        </p:nvSpPr>
        <p:spPr bwMode="auto">
          <a:xfrm>
            <a:off x="304800" y="1371600"/>
            <a:ext cx="2667000" cy="685800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buSzPct val="100000"/>
            </a:pPr>
            <a:r>
              <a:rPr lang="en-US" sz="1400">
                <a:solidFill>
                  <a:srgbClr val="000000"/>
                </a:solidFill>
              </a:rPr>
              <a:t>NEC G100 / G120</a:t>
            </a:r>
          </a:p>
          <a:p>
            <a:pPr algn="ctr" eaLnBrk="0" hangingPunct="0">
              <a:buSzPct val="100000"/>
            </a:pPr>
            <a:r>
              <a:rPr lang="en-US" sz="1400">
                <a:solidFill>
                  <a:srgbClr val="000000"/>
                </a:solidFill>
              </a:rPr>
              <a:t>Чем testo 885 лучше?</a:t>
            </a:r>
          </a:p>
        </p:txBody>
      </p:sp>
      <p:pic>
        <p:nvPicPr>
          <p:cNvPr id="34819" name="Picture 6" descr="G12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2438400"/>
            <a:ext cx="2352675" cy="282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20" name="Text Box 7"/>
          <p:cNvSpPr txBox="1">
            <a:spLocks noChangeArrowheads="1"/>
          </p:cNvSpPr>
          <p:nvPr/>
        </p:nvSpPr>
        <p:spPr bwMode="auto">
          <a:xfrm>
            <a:off x="2971800" y="1371600"/>
            <a:ext cx="6019800" cy="5181600"/>
          </a:xfrm>
          <a:prstGeom prst="rect">
            <a:avLst/>
          </a:prstGeom>
          <a:solidFill>
            <a:srgbClr val="FFFFFF"/>
          </a:solidFill>
          <a:ln w="25400">
            <a:solidFill>
              <a:srgbClr val="FF99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1100" b="0">
                <a:solidFill>
                  <a:srgbClr val="000000"/>
                </a:solidFill>
              </a:rPr>
              <a:t> </a:t>
            </a:r>
            <a:r>
              <a:rPr lang="ru-RU" sz="1100" b="0">
                <a:solidFill>
                  <a:srgbClr val="000000"/>
                </a:solidFill>
              </a:rPr>
              <a:t>Наивысшее разрешение, количество пикселей: 640x480 (против 320x240)</a:t>
            </a:r>
          </a:p>
          <a:p>
            <a:pPr eaLnBrk="0" hangingPunct="0">
              <a:lnSpc>
                <a:spcPct val="120000"/>
              </a:lnSpc>
              <a:buFont typeface="Wingdings" pitchFamily="2" charset="2"/>
              <a:buChar char="Ø"/>
            </a:pPr>
            <a:r>
              <a:rPr lang="ru-RU" sz="1100" b="0">
                <a:solidFill>
                  <a:srgbClr val="000000"/>
                </a:solidFill>
              </a:rPr>
              <a:t> Более высокая температурная чувствительность (NETD) &lt; 30 мК (против 80 мК)</a:t>
            </a:r>
          </a:p>
          <a:p>
            <a:pPr eaLnBrk="0" hangingPunct="0">
              <a:lnSpc>
                <a:spcPct val="120000"/>
              </a:lnSpc>
              <a:buFont typeface="Wingdings" pitchFamily="2" charset="2"/>
              <a:buChar char="Ø"/>
            </a:pPr>
            <a:r>
              <a:rPr lang="ru-RU" sz="1100" b="0">
                <a:solidFill>
                  <a:srgbClr val="000000"/>
                </a:solidFill>
              </a:rPr>
              <a:t> Минимальное расстояние фокусировки: 0,1 м (против 0,3 м)</a:t>
            </a:r>
          </a:p>
          <a:p>
            <a:pPr eaLnBrk="0" hangingPunct="0">
              <a:lnSpc>
                <a:spcPct val="120000"/>
              </a:lnSpc>
              <a:buFont typeface="Wingdings" pitchFamily="2" charset="2"/>
              <a:buChar char="Ø"/>
            </a:pPr>
            <a:r>
              <a:rPr lang="ru-RU" sz="1100" b="0">
                <a:solidFill>
                  <a:srgbClr val="000000"/>
                </a:solidFill>
              </a:rPr>
              <a:t> Интуитивно-понятное гибридное управление с помощью джойстика и сенсорного экрана</a:t>
            </a:r>
          </a:p>
          <a:p>
            <a:pPr eaLnBrk="0" hangingPunct="0">
              <a:lnSpc>
                <a:spcPct val="120000"/>
              </a:lnSpc>
              <a:buFont typeface="Wingdings" pitchFamily="2" charset="2"/>
              <a:buChar char="Ø"/>
            </a:pPr>
            <a:r>
              <a:rPr lang="ru-RU" sz="1100" b="0">
                <a:solidFill>
                  <a:srgbClr val="000000"/>
                </a:solidFill>
              </a:rPr>
              <a:t> Возможность распознавания объектов, благодаря большому дисплею (4,3") (против 3,5")</a:t>
            </a:r>
          </a:p>
          <a:p>
            <a:pPr eaLnBrk="0" hangingPunct="0">
              <a:lnSpc>
                <a:spcPct val="120000"/>
              </a:lnSpc>
              <a:buFont typeface="Wingdings" pitchFamily="2" charset="2"/>
              <a:buChar char="Ø"/>
            </a:pPr>
            <a:r>
              <a:rPr lang="ru-RU" sz="1100" b="0">
                <a:solidFill>
                  <a:srgbClr val="000000"/>
                </a:solidFill>
              </a:rPr>
              <a:t> Сочетание поворотного дисплея и поворотной рукоятки, стабильность термографии из любого положения</a:t>
            </a:r>
          </a:p>
          <a:p>
            <a:pPr eaLnBrk="0" hangingPunct="0">
              <a:lnSpc>
                <a:spcPct val="120000"/>
              </a:lnSpc>
              <a:buFont typeface="Wingdings" pitchFamily="2" charset="2"/>
              <a:buChar char="Ø"/>
            </a:pPr>
            <a:r>
              <a:rPr lang="ru-RU" sz="1100" b="0">
                <a:solidFill>
                  <a:srgbClr val="000000"/>
                </a:solidFill>
              </a:rPr>
              <a:t> Мастер панорамного обзора, возможность добавления 9 отдельных термограмм к большой термограмме для получения термограмм крупных объектов во всех деталях (против G100)</a:t>
            </a:r>
          </a:p>
          <a:p>
            <a:pPr eaLnBrk="0" hangingPunct="0">
              <a:lnSpc>
                <a:spcPct val="120000"/>
              </a:lnSpc>
              <a:buFont typeface="Wingdings" pitchFamily="2" charset="2"/>
              <a:buChar char="Ø"/>
            </a:pPr>
            <a:r>
              <a:rPr lang="ru-RU" sz="1100" b="0">
                <a:solidFill>
                  <a:srgbClr val="000000"/>
                </a:solidFill>
              </a:rPr>
              <a:t> Технология "SiteRecognition": Идентификация объекта измерения с использованием автоматического управления термограммами для экономии требуемого для управления времени в пользу более существенных задач</a:t>
            </a:r>
          </a:p>
          <a:p>
            <a:pPr eaLnBrk="0" hangingPunct="0">
              <a:lnSpc>
                <a:spcPct val="120000"/>
              </a:lnSpc>
              <a:buFont typeface="Wingdings" pitchFamily="2" charset="2"/>
              <a:buChar char="Ø"/>
            </a:pPr>
            <a:r>
              <a:rPr lang="ru-RU" sz="1100" b="0">
                <a:solidFill>
                  <a:srgbClr val="000000"/>
                </a:solidFill>
              </a:rPr>
              <a:t> Возможность ручной фокусировки </a:t>
            </a:r>
          </a:p>
          <a:p>
            <a:pPr eaLnBrk="0" hangingPunct="0">
              <a:lnSpc>
                <a:spcPct val="120000"/>
              </a:lnSpc>
              <a:buFont typeface="Wingdings" pitchFamily="2" charset="2"/>
              <a:buChar char="Ø"/>
            </a:pPr>
            <a:r>
              <a:rPr lang="ru-RU" sz="1100" b="0">
                <a:solidFill>
                  <a:srgbClr val="000000"/>
                </a:solidFill>
              </a:rPr>
              <a:t> Представление распределения поверхностной влажности в % ОВ, функция заблаговременного предупреждения об образовании плесени + поддержка беспроводного зонда влажности *** </a:t>
            </a:r>
          </a:p>
          <a:p>
            <a:pPr eaLnBrk="0" hangingPunct="0">
              <a:lnSpc>
                <a:spcPct val="120000"/>
              </a:lnSpc>
              <a:buFont typeface="Wingdings" pitchFamily="2" charset="2"/>
              <a:buChar char="Ø"/>
            </a:pPr>
            <a:r>
              <a:rPr lang="ru-RU" sz="1100" b="0">
                <a:solidFill>
                  <a:srgbClr val="000000"/>
                </a:solidFill>
              </a:rPr>
              <a:t> Лазерный маркер*, см. отсутствие искажений в термограммах с наведением лазера на объект</a:t>
            </a:r>
          </a:p>
          <a:p>
            <a:pPr eaLnBrk="0" hangingPunct="0">
              <a:lnSpc>
                <a:spcPct val="120000"/>
              </a:lnSpc>
              <a:buFont typeface="Wingdings" pitchFamily="2" charset="2"/>
              <a:buChar char="Ø"/>
            </a:pPr>
            <a:r>
              <a:rPr lang="ru-RU" sz="1100" b="0">
                <a:solidFill>
                  <a:srgbClr val="000000"/>
                </a:solidFill>
              </a:rPr>
              <a:t> нерадиометрическое видеоизмерение для анализа до трёх точек (против G100)</a:t>
            </a:r>
          </a:p>
          <a:p>
            <a:pPr eaLnBrk="0" hangingPunct="0">
              <a:lnSpc>
                <a:spcPct val="120000"/>
              </a:lnSpc>
              <a:buFont typeface="Wingdings" pitchFamily="2" charset="2"/>
              <a:buChar char="Ø"/>
            </a:pPr>
            <a:r>
              <a:rPr lang="ru-RU" sz="1100" b="0">
                <a:solidFill>
                  <a:srgbClr val="000000"/>
                </a:solidFill>
              </a:rPr>
              <a:t> Запись голоса через Bluetooth** без использования кабелей </a:t>
            </a:r>
          </a:p>
          <a:p>
            <a:pPr eaLnBrk="0" hangingPunct="0">
              <a:lnSpc>
                <a:spcPct val="120000"/>
              </a:lnSpc>
              <a:buFont typeface="Wingdings" pitchFamily="2" charset="2"/>
              <a:buChar char="Ø"/>
            </a:pPr>
            <a:r>
              <a:rPr lang="ru-RU" sz="1100" b="0">
                <a:solidFill>
                  <a:srgbClr val="000000"/>
                </a:solidFill>
              </a:rPr>
              <a:t> Удобство создания отчётов с использованием программы IRSoft</a:t>
            </a:r>
          </a:p>
          <a:p>
            <a:pPr eaLnBrk="0" hangingPunct="0">
              <a:lnSpc>
                <a:spcPct val="120000"/>
              </a:lnSpc>
              <a:buFont typeface="Wingdings" pitchFamily="2" charset="2"/>
              <a:buChar char="Ø"/>
            </a:pPr>
            <a:r>
              <a:rPr lang="ru-RU" sz="1100" b="0">
                <a:solidFill>
                  <a:srgbClr val="000000"/>
                </a:solidFill>
              </a:rPr>
              <a:t> Защитный фильтр объектива обеспечивает защиту от пыли и царапин</a:t>
            </a:r>
          </a:p>
          <a:p>
            <a:pPr eaLnBrk="0" hangingPunct="0">
              <a:lnSpc>
                <a:spcPct val="120000"/>
              </a:lnSpc>
              <a:buSzPct val="100000"/>
            </a:pPr>
            <a:endParaRPr lang="en-US" sz="1100" b="0">
              <a:solidFill>
                <a:srgbClr val="000000"/>
              </a:solidFill>
            </a:endParaRPr>
          </a:p>
          <a:p>
            <a:pPr eaLnBrk="0" hangingPunct="0">
              <a:lnSpc>
                <a:spcPct val="120000"/>
              </a:lnSpc>
              <a:buSzPct val="100000"/>
            </a:pPr>
            <a:endParaRPr lang="en-US" sz="1100" b="0">
              <a:solidFill>
                <a:srgbClr val="000000"/>
              </a:solidFill>
            </a:endParaRPr>
          </a:p>
          <a:p>
            <a:pPr eaLnBrk="0" hangingPunct="0">
              <a:lnSpc>
                <a:spcPct val="120000"/>
              </a:lnSpc>
              <a:buSzPct val="100000"/>
            </a:pPr>
            <a:endParaRPr lang="en-US" sz="1100" b="0">
              <a:solidFill>
                <a:srgbClr val="000000"/>
              </a:solidFill>
            </a:endParaRPr>
          </a:p>
          <a:p>
            <a:pPr eaLnBrk="0" hangingPunct="0">
              <a:buSzPct val="100000"/>
            </a:pPr>
            <a:r>
              <a:rPr lang="en-US" sz="1100" b="0">
                <a:solidFill>
                  <a:srgbClr val="000000"/>
                </a:solidFill>
              </a:rPr>
              <a:t>  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66800" y="533400"/>
            <a:ext cx="8001000" cy="609600"/>
          </a:xfrm>
        </p:spPr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Главные коммерческие аргументы в пользу testo 885 против NEC G100/G120</a:t>
            </a:r>
          </a:p>
        </p:txBody>
      </p:sp>
      <p:sp>
        <p:nvSpPr>
          <p:cNvPr id="35842" name="Text Box 3"/>
          <p:cNvSpPr txBox="1">
            <a:spLocks noChangeArrowheads="1"/>
          </p:cNvSpPr>
          <p:nvPr/>
        </p:nvSpPr>
        <p:spPr bwMode="auto">
          <a:xfrm>
            <a:off x="457200" y="1676400"/>
            <a:ext cx="8610600" cy="43434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 eaLnBrk="0" hangingPunct="0">
              <a:spcBef>
                <a:spcPct val="50000"/>
              </a:spcBef>
              <a:buClr>
                <a:srgbClr val="000000"/>
              </a:buClr>
              <a:buFont typeface="Wingdings" pitchFamily="2" charset="2"/>
              <a:buAutoNum type="arabicPeriod"/>
            </a:pPr>
            <a:r>
              <a:rPr lang="ru-RU" sz="1700">
                <a:solidFill>
                  <a:srgbClr val="000000"/>
                </a:solidFill>
              </a:rPr>
              <a:t>Лучший показатель </a:t>
            </a:r>
            <a:r>
              <a:rPr lang="ru-RU" sz="1800" b="0">
                <a:solidFill>
                  <a:srgbClr val="000000"/>
                </a:solidFill>
              </a:rPr>
              <a:t>температурная чувствительность (NETD)</a:t>
            </a:r>
            <a:r>
              <a:rPr lang="ru-RU" sz="1700" b="0">
                <a:solidFill>
                  <a:srgbClr val="000000"/>
                </a:solidFill>
              </a:rPr>
              <a:t> (&lt; 30 мК против 80 мК)</a:t>
            </a:r>
          </a:p>
          <a:p>
            <a:pPr marL="457200" indent="-457200" eaLnBrk="0" hangingPunct="0">
              <a:spcBef>
                <a:spcPct val="50000"/>
              </a:spcBef>
              <a:buClr>
                <a:srgbClr val="000000"/>
              </a:buClr>
              <a:buFont typeface="Wingdings" pitchFamily="2" charset="2"/>
              <a:buAutoNum type="arabicPeriod"/>
            </a:pPr>
            <a:r>
              <a:rPr lang="ru-RU" sz="1700">
                <a:solidFill>
                  <a:srgbClr val="000000"/>
                </a:solidFill>
              </a:rPr>
              <a:t>Интуитивно-понятное гибридное управление</a:t>
            </a:r>
            <a:r>
              <a:rPr lang="ru-RU" sz="1700" b="0">
                <a:solidFill>
                  <a:srgbClr val="000000"/>
                </a:solidFill>
              </a:rPr>
              <a:t> с помощью джойстика и сенсорного экрана</a:t>
            </a:r>
          </a:p>
          <a:p>
            <a:pPr marL="457200" indent="-457200" eaLnBrk="0" hangingPunct="0">
              <a:spcBef>
                <a:spcPct val="50000"/>
              </a:spcBef>
              <a:buClr>
                <a:srgbClr val="000000"/>
              </a:buClr>
              <a:buFont typeface="Wingdings" pitchFamily="2" charset="2"/>
              <a:buAutoNum type="arabicPeriod"/>
            </a:pPr>
            <a:r>
              <a:rPr lang="ru-RU" sz="1700">
                <a:solidFill>
                  <a:srgbClr val="000000"/>
                </a:solidFill>
              </a:rPr>
              <a:t>Безопасность и удобство</a:t>
            </a:r>
            <a:r>
              <a:rPr lang="ru-RU" sz="1700" b="0">
                <a:solidFill>
                  <a:srgbClr val="000000"/>
                </a:solidFill>
              </a:rPr>
              <a:t> термографии из любого положения, благодаря поворотным дисплею и рукоятке, а также благодаря отсутствию отвлекающих бликов на дисплее</a:t>
            </a:r>
          </a:p>
          <a:p>
            <a:pPr marL="457200" indent="-457200" eaLnBrk="0" hangingPunct="0">
              <a:spcBef>
                <a:spcPct val="50000"/>
              </a:spcBef>
              <a:buClr>
                <a:srgbClr val="000000"/>
              </a:buClr>
              <a:buFont typeface="Wingdings" pitchFamily="2" charset="2"/>
              <a:buAutoNum type="arabicPeriod"/>
            </a:pPr>
            <a:r>
              <a:rPr lang="ru-RU" sz="1700">
                <a:solidFill>
                  <a:srgbClr val="000000"/>
                </a:solidFill>
              </a:rPr>
              <a:t>Технология "SiteRecognition"</a:t>
            </a:r>
            <a:r>
              <a:rPr lang="ru-RU" sz="1700" b="0">
                <a:solidFill>
                  <a:srgbClr val="000000"/>
                </a:solidFill>
              </a:rPr>
              <a:t>: Идентификация объекта измерения с использованием автоматического управления термограммами для экономии времени для более существенных задач!</a:t>
            </a:r>
          </a:p>
          <a:p>
            <a:pPr marL="457200" indent="-457200" eaLnBrk="0" hangingPunct="0">
              <a:spcBef>
                <a:spcPct val="50000"/>
              </a:spcBef>
              <a:buClr>
                <a:srgbClr val="000000"/>
              </a:buClr>
              <a:buFont typeface="Wingdings" pitchFamily="2" charset="2"/>
              <a:buAutoNum type="arabicPeriod"/>
            </a:pPr>
            <a:r>
              <a:rPr lang="ru-RU" sz="1700" b="0">
                <a:solidFill>
                  <a:srgbClr val="000000"/>
                </a:solidFill>
              </a:rPr>
              <a:t>Представление </a:t>
            </a:r>
            <a:r>
              <a:rPr lang="ru-RU" sz="1700">
                <a:solidFill>
                  <a:srgbClr val="000000"/>
                </a:solidFill>
              </a:rPr>
              <a:t>распределения поверхностной влажности в % ОВ</a:t>
            </a:r>
            <a:r>
              <a:rPr lang="ru-RU" sz="1700" b="0">
                <a:solidFill>
                  <a:srgbClr val="000000"/>
                </a:solidFill>
              </a:rPr>
              <a:t>, </a:t>
            </a:r>
            <a:r>
              <a:rPr lang="ru-RU" sz="1700">
                <a:solidFill>
                  <a:srgbClr val="000000"/>
                </a:solidFill>
              </a:rPr>
              <a:t>функция заблаговременного предупреждения об образовании плесени</a:t>
            </a:r>
            <a:r>
              <a:rPr lang="ru-RU" sz="1700" b="0">
                <a:solidFill>
                  <a:srgbClr val="000000"/>
                </a:solidFill>
              </a:rPr>
              <a:t> + </a:t>
            </a:r>
            <a:r>
              <a:rPr lang="ru-RU" sz="1700">
                <a:solidFill>
                  <a:srgbClr val="000000"/>
                </a:solidFill>
              </a:rPr>
              <a:t>поддержка беспроводного зонда влажности</a:t>
            </a:r>
            <a:r>
              <a:rPr lang="ru-RU" sz="1700" b="0">
                <a:solidFill>
                  <a:srgbClr val="000000"/>
                </a:solidFill>
              </a:rPr>
              <a:t> ***</a:t>
            </a:r>
          </a:p>
          <a:p>
            <a:pPr marL="457200" indent="-457200" eaLnBrk="0" hangingPunct="0">
              <a:spcBef>
                <a:spcPct val="50000"/>
              </a:spcBef>
              <a:buClr>
                <a:srgbClr val="000000"/>
              </a:buClr>
              <a:buFont typeface="Wingdings" pitchFamily="2" charset="2"/>
              <a:buAutoNum type="arabicPeriod"/>
            </a:pPr>
            <a:r>
              <a:rPr lang="ru-RU" sz="1700">
                <a:solidFill>
                  <a:srgbClr val="000000"/>
                </a:solidFill>
              </a:rPr>
              <a:t>Наивысшее разрешение до 640 x 480 пикселей</a:t>
            </a:r>
            <a:r>
              <a:rPr lang="ru-RU" sz="1700" b="0">
                <a:solidFill>
                  <a:srgbClr val="000000"/>
                </a:solidFill>
              </a:rPr>
              <a:t> 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Предварительное ознакомление </a:t>
            </a:r>
          </a:p>
        </p:txBody>
      </p:sp>
      <p:sp>
        <p:nvSpPr>
          <p:cNvPr id="18434" name="Text Box 3"/>
          <p:cNvSpPr txBox="1">
            <a:spLocks noChangeArrowheads="1"/>
          </p:cNvSpPr>
          <p:nvPr/>
        </p:nvSpPr>
        <p:spPr bwMode="auto">
          <a:xfrm>
            <a:off x="533400" y="1752600"/>
            <a:ext cx="8229600" cy="122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0" hangingPunct="0">
              <a:spcBef>
                <a:spcPct val="50000"/>
              </a:spcBef>
              <a:buSzPct val="100000"/>
            </a:pPr>
            <a:r>
              <a:rPr lang="en-US" b="0">
                <a:solidFill>
                  <a:srgbClr val="000000"/>
                </a:solidFill>
              </a:rPr>
              <a:t>В данной презентации будут представлены аргументы в пользу нового тепловизора testo 885 в сравнении с приборами-конкурентами.</a:t>
            </a:r>
          </a:p>
          <a:p>
            <a:pPr eaLnBrk="0" hangingPunct="0">
              <a:spcBef>
                <a:spcPct val="50000"/>
              </a:spcBef>
              <a:buSzPct val="100000"/>
            </a:pPr>
            <a:endParaRPr lang="en-US" b="0">
              <a:solidFill>
                <a:srgbClr val="000000"/>
              </a:solidFill>
            </a:endParaRPr>
          </a:p>
        </p:txBody>
      </p:sp>
      <p:sp>
        <p:nvSpPr>
          <p:cNvPr id="18435" name="Text Box 4"/>
          <p:cNvSpPr txBox="1">
            <a:spLocks noChangeArrowheads="1"/>
          </p:cNvSpPr>
          <p:nvPr/>
        </p:nvSpPr>
        <p:spPr bwMode="auto">
          <a:xfrm>
            <a:off x="441325" y="4235450"/>
            <a:ext cx="1295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SzPct val="100000"/>
            </a:pPr>
            <a:r>
              <a:rPr lang="en-US" b="0">
                <a:solidFill>
                  <a:srgbClr val="000000"/>
                </a:solidFill>
              </a:rPr>
              <a:t>Дано:</a:t>
            </a:r>
          </a:p>
        </p:txBody>
      </p:sp>
      <p:graphicFrame>
        <p:nvGraphicFramePr>
          <p:cNvPr id="613381" name="Group 5"/>
          <p:cNvGraphicFramePr>
            <a:graphicFrameLocks noGrp="1"/>
          </p:cNvGraphicFramePr>
          <p:nvPr>
            <p:ph idx="1"/>
          </p:nvPr>
        </p:nvGraphicFramePr>
        <p:xfrm>
          <a:off x="533400" y="4572000"/>
          <a:ext cx="8229600" cy="2043113"/>
        </p:xfrm>
        <a:graphic>
          <a:graphicData uri="http://schemas.openxmlformats.org/drawingml/2006/table">
            <a:tbl>
              <a:tblPr/>
              <a:tblGrid>
                <a:gridCol w="457200"/>
                <a:gridCol w="7772400"/>
              </a:tblGrid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Wingdings" pitchFamily="2" charset="2"/>
                          <a:cs typeface="Arial" charset="0"/>
                        </a:rPr>
                        <a:t>ь</a:t>
                      </a:r>
                    </a:p>
                  </a:txBody>
                  <a:tcPr marT="45735" marB="4573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Обязательные функциональные узлы/принадлежности</a:t>
                      </a:r>
                    </a:p>
                  </a:txBody>
                  <a:tcPr marT="45735" marB="4573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(</a:t>
                      </a: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Wingdings" pitchFamily="2" charset="2"/>
                          <a:cs typeface="Arial" charset="0"/>
                        </a:rPr>
                        <a:t>ь</a:t>
                      </a: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)</a:t>
                      </a:r>
                    </a:p>
                  </a:txBody>
                  <a:tcPr marT="45735" marB="4573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Не обязательные функциональные узлы/принадлежности</a:t>
                      </a:r>
                    </a:p>
                  </a:txBody>
                  <a:tcPr marT="45735" marB="4573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–</a:t>
                      </a:r>
                    </a:p>
                  </a:txBody>
                  <a:tcPr marT="45735" marB="4573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Отсутствующие функциональные узлы/принадлежности</a:t>
                      </a:r>
                    </a:p>
                  </a:txBody>
                  <a:tcPr marT="45735" marB="4573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[ ]</a:t>
                      </a:r>
                    </a:p>
                  </a:txBody>
                  <a:tcPr marT="45735" marB="4573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Примечание</a:t>
                      </a:r>
                    </a:p>
                  </a:txBody>
                  <a:tcPr marT="45735" marB="4573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*</a:t>
                      </a:r>
                    </a:p>
                  </a:txBody>
                  <a:tcPr marT="45735" marB="4573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За исключением моделей, поставляемых в США, Японию и Китай</a:t>
                      </a:r>
                    </a:p>
                  </a:txBody>
                  <a:tcPr marT="45735" marB="4573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**</a:t>
                      </a:r>
                    </a:p>
                  </a:txBody>
                  <a:tcPr marT="45735" marB="4573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Только для ЕЭС, Норвегии, Швейцарии, России, Украины, Индии, Австралии, США, Канады, Японии, Колумбии и Турции</a:t>
                      </a:r>
                    </a:p>
                  </a:txBody>
                  <a:tcPr marT="45735" marB="4573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***</a:t>
                      </a:r>
                    </a:p>
                  </a:txBody>
                  <a:tcPr marT="45735" marB="4573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Только для ЕЭС, Норвегии, Швейцарии, США, Канады, Колумбии, Турции, Бразилии, Чили, Мексики, Новой Зеландии и Индонезии</a:t>
                      </a:r>
                    </a:p>
                  </a:txBody>
                  <a:tcPr marT="45735" marB="4573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533400"/>
            <a:ext cx="8077200" cy="609600"/>
          </a:xfrm>
        </p:spPr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testo 885 против NEC R300</a:t>
            </a:r>
          </a:p>
        </p:txBody>
      </p:sp>
      <p:sp>
        <p:nvSpPr>
          <p:cNvPr id="36866" name="Text Box 4"/>
          <p:cNvSpPr txBox="1">
            <a:spLocks noChangeArrowheads="1"/>
          </p:cNvSpPr>
          <p:nvPr/>
        </p:nvSpPr>
        <p:spPr bwMode="auto">
          <a:xfrm>
            <a:off x="304800" y="1371600"/>
            <a:ext cx="2667000" cy="685800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buSzPct val="100000"/>
            </a:pPr>
            <a:r>
              <a:rPr lang="en-US" sz="1400">
                <a:solidFill>
                  <a:srgbClr val="000000"/>
                </a:solidFill>
              </a:rPr>
              <a:t>NEC R300</a:t>
            </a:r>
          </a:p>
          <a:p>
            <a:pPr algn="ctr" eaLnBrk="0" hangingPunct="0">
              <a:buSzPct val="100000"/>
            </a:pPr>
            <a:r>
              <a:rPr lang="en-US" sz="1400">
                <a:solidFill>
                  <a:srgbClr val="000000"/>
                </a:solidFill>
              </a:rPr>
              <a:t>Чем testo 885 лучше?</a:t>
            </a:r>
          </a:p>
        </p:txBody>
      </p:sp>
      <p:pic>
        <p:nvPicPr>
          <p:cNvPr id="36867" name="Picture 7" descr="ANd9GcR_W716UmZAK4P4yhLMIIcL_mFJAD78dsUilQDUGY0B6rmlwUP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2438400"/>
            <a:ext cx="2667000" cy="251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68" name="Text Box 8"/>
          <p:cNvSpPr txBox="1">
            <a:spLocks noChangeArrowheads="1"/>
          </p:cNvSpPr>
          <p:nvPr/>
        </p:nvSpPr>
        <p:spPr bwMode="auto">
          <a:xfrm>
            <a:off x="3257550" y="1371600"/>
            <a:ext cx="5734050" cy="4641850"/>
          </a:xfrm>
          <a:prstGeom prst="rect">
            <a:avLst/>
          </a:prstGeom>
          <a:solidFill>
            <a:srgbClr val="FFFFFF"/>
          </a:solidFill>
          <a:ln w="25400">
            <a:solidFill>
              <a:srgbClr val="FF99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1300" b="0">
                <a:solidFill>
                  <a:srgbClr val="000000"/>
                </a:solidFill>
              </a:rPr>
              <a:t> </a:t>
            </a:r>
            <a:r>
              <a:rPr lang="ru-RU" sz="1200" b="0">
                <a:solidFill>
                  <a:srgbClr val="000000"/>
                </a:solidFill>
              </a:rPr>
              <a:t>Наивысшее разрешение, количество пикселей: 640x480 (против 320x240)</a:t>
            </a:r>
          </a:p>
          <a:p>
            <a:pPr eaLnBrk="0" hangingPunct="0">
              <a:lnSpc>
                <a:spcPct val="120000"/>
              </a:lnSpc>
              <a:buFont typeface="Wingdings" pitchFamily="2" charset="2"/>
              <a:buChar char="Ø"/>
            </a:pPr>
            <a:r>
              <a:rPr lang="ru-RU" sz="1200" b="0">
                <a:solidFill>
                  <a:srgbClr val="000000"/>
                </a:solidFill>
              </a:rPr>
              <a:t> Более высокая температурная чувствительность (NETD) &lt; 30 мК (против 50 мК)</a:t>
            </a:r>
          </a:p>
          <a:p>
            <a:pPr eaLnBrk="0" hangingPunct="0">
              <a:lnSpc>
                <a:spcPct val="120000"/>
              </a:lnSpc>
              <a:buFont typeface="Wingdings" pitchFamily="2" charset="2"/>
              <a:buChar char="Ø"/>
            </a:pPr>
            <a:r>
              <a:rPr lang="ru-RU" sz="1200" b="0">
                <a:solidFill>
                  <a:srgbClr val="000000"/>
                </a:solidFill>
              </a:rPr>
              <a:t> Стандартный объектив с углом обзора 30° для охвата большего поля обзора (против 22°)</a:t>
            </a:r>
          </a:p>
          <a:p>
            <a:pPr eaLnBrk="0" hangingPunct="0">
              <a:lnSpc>
                <a:spcPct val="120000"/>
              </a:lnSpc>
              <a:buFont typeface="Wingdings" pitchFamily="2" charset="2"/>
              <a:buChar char="Ø"/>
            </a:pPr>
            <a:r>
              <a:rPr lang="ru-RU" sz="1200" b="0">
                <a:solidFill>
                  <a:srgbClr val="000000"/>
                </a:solidFill>
              </a:rPr>
              <a:t> Интуитивно-понятное гибридное управление с помощью джойстика и сенсорного экрана</a:t>
            </a:r>
          </a:p>
          <a:p>
            <a:pPr eaLnBrk="0" hangingPunct="0">
              <a:lnSpc>
                <a:spcPct val="120000"/>
              </a:lnSpc>
              <a:buFont typeface="Wingdings" pitchFamily="2" charset="2"/>
              <a:buChar char="Ø"/>
            </a:pPr>
            <a:r>
              <a:rPr lang="ru-RU" sz="1200" b="0">
                <a:solidFill>
                  <a:srgbClr val="000000"/>
                </a:solidFill>
              </a:rPr>
              <a:t> Возможность распознавания объектов, благодаря большому дисплею (4,3") (против 3,5")</a:t>
            </a:r>
          </a:p>
          <a:p>
            <a:pPr eaLnBrk="0" hangingPunct="0">
              <a:lnSpc>
                <a:spcPct val="120000"/>
              </a:lnSpc>
              <a:buFont typeface="Wingdings" pitchFamily="2" charset="2"/>
              <a:buChar char="Ø"/>
            </a:pPr>
            <a:r>
              <a:rPr lang="ru-RU" sz="1200" b="0">
                <a:solidFill>
                  <a:srgbClr val="000000"/>
                </a:solidFill>
              </a:rPr>
              <a:t> Сочетание поворотного дисплея и поворотной рукоятки, стабильность термографии из любого положения</a:t>
            </a:r>
          </a:p>
          <a:p>
            <a:pPr eaLnBrk="0" hangingPunct="0">
              <a:lnSpc>
                <a:spcPct val="120000"/>
              </a:lnSpc>
              <a:buFont typeface="Wingdings" pitchFamily="2" charset="2"/>
              <a:buChar char="Ø"/>
            </a:pPr>
            <a:r>
              <a:rPr lang="ru-RU" sz="1200" b="0">
                <a:solidFill>
                  <a:srgbClr val="000000"/>
                </a:solidFill>
              </a:rPr>
              <a:t> Технология "SiteRecognition": Идентификация объекта измерения с использованием автоматического управления термограммами для экономии требуемого для управления времени в пользу более существенных задач</a:t>
            </a:r>
          </a:p>
          <a:p>
            <a:pPr eaLnBrk="0" hangingPunct="0">
              <a:lnSpc>
                <a:spcPct val="120000"/>
              </a:lnSpc>
              <a:buFont typeface="Wingdings" pitchFamily="2" charset="2"/>
              <a:buChar char="Ø"/>
            </a:pPr>
            <a:r>
              <a:rPr lang="ru-RU" sz="1200" b="0">
                <a:solidFill>
                  <a:srgbClr val="000000"/>
                </a:solidFill>
              </a:rPr>
              <a:t> Представление распределения поверхностной влажности в % ОВ и функция заблаговременного предупреждения об образовании плесени </a:t>
            </a:r>
          </a:p>
          <a:p>
            <a:pPr eaLnBrk="0" hangingPunct="0">
              <a:lnSpc>
                <a:spcPct val="120000"/>
              </a:lnSpc>
              <a:buSzPct val="100000"/>
            </a:pPr>
            <a:r>
              <a:rPr lang="ru-RU" sz="1200" b="0">
                <a:solidFill>
                  <a:srgbClr val="000000"/>
                </a:solidFill>
              </a:rPr>
              <a:t>    + поддержка беспроводного зонда влажности *** </a:t>
            </a:r>
          </a:p>
          <a:p>
            <a:pPr eaLnBrk="0" hangingPunct="0">
              <a:lnSpc>
                <a:spcPct val="120000"/>
              </a:lnSpc>
              <a:buFont typeface="Wingdings" pitchFamily="2" charset="2"/>
              <a:buChar char="Ø"/>
            </a:pPr>
            <a:r>
              <a:rPr lang="ru-RU" sz="1200" b="0">
                <a:solidFill>
                  <a:srgbClr val="000000"/>
                </a:solidFill>
              </a:rPr>
              <a:t> Лазерный маркер*, см.</a:t>
            </a:r>
            <a:r>
              <a:rPr lang="ru-RU" sz="1200" b="0">
                <a:solidFill>
                  <a:srgbClr val="FF0066"/>
                </a:solidFill>
              </a:rPr>
              <a:t> </a:t>
            </a:r>
            <a:r>
              <a:rPr lang="ru-RU" sz="1200" b="0">
                <a:solidFill>
                  <a:srgbClr val="000000"/>
                </a:solidFill>
              </a:rPr>
              <a:t>отсутствие искажений в термограммах с </a:t>
            </a:r>
          </a:p>
          <a:p>
            <a:pPr eaLnBrk="0" hangingPunct="0">
              <a:lnSpc>
                <a:spcPct val="120000"/>
              </a:lnSpc>
              <a:buSzPct val="100000"/>
            </a:pPr>
            <a:r>
              <a:rPr lang="ru-RU" sz="1200" b="0">
                <a:solidFill>
                  <a:srgbClr val="000000"/>
                </a:solidFill>
              </a:rPr>
              <a:t>    наведением лазера на объект</a:t>
            </a:r>
          </a:p>
          <a:p>
            <a:pPr eaLnBrk="0" hangingPunct="0">
              <a:lnSpc>
                <a:spcPct val="120000"/>
              </a:lnSpc>
              <a:buFont typeface="Wingdings" pitchFamily="2" charset="2"/>
              <a:buChar char="Ø"/>
            </a:pPr>
            <a:r>
              <a:rPr lang="ru-RU" sz="1200" b="0">
                <a:solidFill>
                  <a:srgbClr val="000000"/>
                </a:solidFill>
              </a:rPr>
              <a:t> Запись голоса через Bluetooth** без использования кабелей </a:t>
            </a:r>
          </a:p>
          <a:p>
            <a:pPr eaLnBrk="0" hangingPunct="0">
              <a:lnSpc>
                <a:spcPct val="120000"/>
              </a:lnSpc>
              <a:buFont typeface="Wingdings" pitchFamily="2" charset="2"/>
              <a:buChar char="Ø"/>
            </a:pPr>
            <a:r>
              <a:rPr lang="ru-RU" sz="1200" b="0">
                <a:solidFill>
                  <a:srgbClr val="000000"/>
                </a:solidFill>
              </a:rPr>
              <a:t> Удобство создания отчётов с использованием программы IRSoft</a:t>
            </a:r>
          </a:p>
          <a:p>
            <a:pPr eaLnBrk="0" hangingPunct="0">
              <a:lnSpc>
                <a:spcPct val="120000"/>
              </a:lnSpc>
              <a:buFont typeface="Wingdings" pitchFamily="2" charset="2"/>
              <a:buChar char="Ø"/>
            </a:pPr>
            <a:r>
              <a:rPr lang="ru-RU" sz="1200" b="0">
                <a:solidFill>
                  <a:srgbClr val="000000"/>
                </a:solidFill>
              </a:rPr>
              <a:t> Защитный фильтр объектива обеспечивает защиту от пыли и царапин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66800" y="533400"/>
            <a:ext cx="8001000" cy="685800"/>
          </a:xfrm>
        </p:spPr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Главные коммерческие аргументы в пользу testo 885 против NEC R300</a:t>
            </a:r>
          </a:p>
        </p:txBody>
      </p:sp>
      <p:sp>
        <p:nvSpPr>
          <p:cNvPr id="37890" name="Text Box 5"/>
          <p:cNvSpPr txBox="1">
            <a:spLocks noChangeArrowheads="1"/>
          </p:cNvSpPr>
          <p:nvPr/>
        </p:nvSpPr>
        <p:spPr bwMode="auto">
          <a:xfrm>
            <a:off x="381000" y="1600200"/>
            <a:ext cx="8610600" cy="3810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 eaLnBrk="0" hangingPunct="0">
              <a:spcBef>
                <a:spcPct val="50000"/>
              </a:spcBef>
              <a:buClr>
                <a:srgbClr val="000000"/>
              </a:buClr>
              <a:buFont typeface="Wingdings" pitchFamily="2" charset="2"/>
              <a:buAutoNum type="arabicPeriod"/>
            </a:pPr>
            <a:r>
              <a:rPr lang="ru-RU" sz="1700">
                <a:solidFill>
                  <a:srgbClr val="000000"/>
                </a:solidFill>
              </a:rPr>
              <a:t>Лучший показатель </a:t>
            </a:r>
            <a:r>
              <a:rPr lang="ru-RU" sz="1800" b="0">
                <a:solidFill>
                  <a:srgbClr val="000000"/>
                </a:solidFill>
              </a:rPr>
              <a:t>температурная чувствительность (NETD)</a:t>
            </a:r>
            <a:r>
              <a:rPr lang="ru-RU" sz="1700" b="0">
                <a:solidFill>
                  <a:srgbClr val="000000"/>
                </a:solidFill>
              </a:rPr>
              <a:t> (&lt; 30 мК против 50 мК)</a:t>
            </a:r>
          </a:p>
          <a:p>
            <a:pPr marL="457200" indent="-457200" eaLnBrk="0" hangingPunct="0">
              <a:spcBef>
                <a:spcPct val="50000"/>
              </a:spcBef>
              <a:buClr>
                <a:srgbClr val="000000"/>
              </a:buClr>
              <a:buFont typeface="Wingdings" pitchFamily="2" charset="2"/>
              <a:buAutoNum type="arabicPeriod"/>
            </a:pPr>
            <a:r>
              <a:rPr lang="ru-RU" sz="1700">
                <a:solidFill>
                  <a:srgbClr val="000000"/>
                </a:solidFill>
              </a:rPr>
              <a:t>Интуитивно-понятное гибридное управление</a:t>
            </a:r>
            <a:r>
              <a:rPr lang="ru-RU" sz="1700" b="0">
                <a:solidFill>
                  <a:srgbClr val="000000"/>
                </a:solidFill>
              </a:rPr>
              <a:t> с помощью джойстика и сенсорного экрана</a:t>
            </a:r>
          </a:p>
          <a:p>
            <a:pPr marL="457200" indent="-457200" eaLnBrk="0" hangingPunct="0">
              <a:spcBef>
                <a:spcPct val="50000"/>
              </a:spcBef>
              <a:buClr>
                <a:srgbClr val="000000"/>
              </a:buClr>
              <a:buFont typeface="Wingdings" pitchFamily="2" charset="2"/>
              <a:buAutoNum type="arabicPeriod"/>
            </a:pPr>
            <a:r>
              <a:rPr lang="ru-RU" sz="1700">
                <a:solidFill>
                  <a:srgbClr val="000000"/>
                </a:solidFill>
              </a:rPr>
              <a:t>Безопасность и удобство</a:t>
            </a:r>
            <a:r>
              <a:rPr lang="ru-RU" sz="1700" b="0">
                <a:solidFill>
                  <a:srgbClr val="000000"/>
                </a:solidFill>
              </a:rPr>
              <a:t> термографии из любого положения, благодаря поворотным дисплею и рукоятке, а также благодаря отсутствию отвлекающих бликов на дисплее</a:t>
            </a:r>
          </a:p>
          <a:p>
            <a:pPr marL="457200" indent="-457200" eaLnBrk="0" hangingPunct="0">
              <a:spcBef>
                <a:spcPct val="50000"/>
              </a:spcBef>
              <a:buClr>
                <a:srgbClr val="000000"/>
              </a:buClr>
              <a:buFont typeface="Wingdings" pitchFamily="2" charset="2"/>
              <a:buAutoNum type="arabicPeriod"/>
            </a:pPr>
            <a:r>
              <a:rPr lang="ru-RU" sz="1700">
                <a:solidFill>
                  <a:srgbClr val="000000"/>
                </a:solidFill>
              </a:rPr>
              <a:t>Технология "SiteRecognition"</a:t>
            </a:r>
            <a:r>
              <a:rPr lang="ru-RU" sz="1700" b="0">
                <a:solidFill>
                  <a:srgbClr val="000000"/>
                </a:solidFill>
              </a:rPr>
              <a:t>: Идентификация объекта измерения с использованием автоматического управления термограммами для экономии времени для более существенных задач!</a:t>
            </a:r>
          </a:p>
          <a:p>
            <a:pPr marL="457200" indent="-457200" eaLnBrk="0" hangingPunct="0">
              <a:spcBef>
                <a:spcPct val="50000"/>
              </a:spcBef>
              <a:buClr>
                <a:srgbClr val="000000"/>
              </a:buClr>
              <a:buFont typeface="Wingdings" pitchFamily="2" charset="2"/>
              <a:buAutoNum type="arabicPeriod"/>
            </a:pPr>
            <a:r>
              <a:rPr lang="ru-RU" sz="1700" b="0">
                <a:solidFill>
                  <a:srgbClr val="000000"/>
                </a:solidFill>
              </a:rPr>
              <a:t>Представление </a:t>
            </a:r>
            <a:r>
              <a:rPr lang="ru-RU" sz="1700">
                <a:solidFill>
                  <a:srgbClr val="000000"/>
                </a:solidFill>
              </a:rPr>
              <a:t>распределения поверхностной влажности в % ОВ</a:t>
            </a:r>
            <a:r>
              <a:rPr lang="ru-RU" sz="1700" b="0">
                <a:solidFill>
                  <a:srgbClr val="000000"/>
                </a:solidFill>
              </a:rPr>
              <a:t>, </a:t>
            </a:r>
            <a:r>
              <a:rPr lang="ru-RU" sz="1700">
                <a:solidFill>
                  <a:srgbClr val="000000"/>
                </a:solidFill>
              </a:rPr>
              <a:t>функция заблаговременного предупреждения об образовании плесени</a:t>
            </a:r>
            <a:r>
              <a:rPr lang="ru-RU" sz="1700" b="0">
                <a:solidFill>
                  <a:srgbClr val="000000"/>
                </a:solidFill>
              </a:rPr>
              <a:t> + </a:t>
            </a:r>
            <a:r>
              <a:rPr lang="ru-RU" sz="1700">
                <a:solidFill>
                  <a:srgbClr val="000000"/>
                </a:solidFill>
              </a:rPr>
              <a:t>поддержка беспроводного зонда влажности</a:t>
            </a:r>
            <a:r>
              <a:rPr lang="ru-RU" sz="1700" b="0">
                <a:solidFill>
                  <a:srgbClr val="000000"/>
                </a:solidFill>
              </a:rPr>
              <a:t> ***</a:t>
            </a:r>
          </a:p>
          <a:p>
            <a:pPr marL="457200" indent="-457200" eaLnBrk="0" hangingPunct="0">
              <a:spcBef>
                <a:spcPct val="50000"/>
              </a:spcBef>
              <a:buClr>
                <a:srgbClr val="000000"/>
              </a:buClr>
              <a:buFont typeface="Wingdings" pitchFamily="2" charset="2"/>
              <a:buAutoNum type="arabicPeriod"/>
            </a:pPr>
            <a:r>
              <a:rPr lang="ru-RU" sz="1700">
                <a:solidFill>
                  <a:srgbClr val="000000"/>
                </a:solidFill>
              </a:rPr>
              <a:t>Наивысшее разрешение до 640 x 480 пикселей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Предварительное ознакомление </a:t>
            </a:r>
          </a:p>
        </p:txBody>
      </p:sp>
      <p:sp>
        <p:nvSpPr>
          <p:cNvPr id="19458" name="Text Box 3"/>
          <p:cNvSpPr txBox="1">
            <a:spLocks noChangeArrowheads="1"/>
          </p:cNvSpPr>
          <p:nvPr/>
        </p:nvSpPr>
        <p:spPr bwMode="auto">
          <a:xfrm>
            <a:off x="533400" y="1676400"/>
            <a:ext cx="8229600" cy="402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0" hangingPunct="0">
              <a:spcBef>
                <a:spcPct val="50000"/>
              </a:spcBef>
              <a:buSzPct val="100000"/>
              <a:tabLst>
                <a:tab pos="271463" algn="l"/>
              </a:tabLst>
            </a:pPr>
            <a:r>
              <a:rPr lang="ru-RU" sz="1400">
                <a:solidFill>
                  <a:srgbClr val="000000"/>
                </a:solidFill>
              </a:rPr>
              <a:t>Наиболее важные преимущества нового тепловизора testo 885 перед приборами-конкурентами состоят в следующем: </a:t>
            </a:r>
          </a:p>
          <a:p>
            <a:pPr eaLnBrk="0" hangingPunct="0">
              <a:spcBef>
                <a:spcPct val="50000"/>
              </a:spcBef>
              <a:buSzPct val="100000"/>
              <a:tabLst>
                <a:tab pos="271463" algn="l"/>
              </a:tabLst>
            </a:pPr>
            <a:endParaRPr lang="ru-RU" sz="1400">
              <a:solidFill>
                <a:srgbClr val="000000"/>
              </a:solidFill>
            </a:endParaRP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Ø"/>
              <a:tabLst>
                <a:tab pos="271463" algn="l"/>
              </a:tabLst>
            </a:pPr>
            <a:r>
              <a:rPr lang="ru-RU" sz="1400" b="0">
                <a:solidFill>
                  <a:srgbClr val="000000"/>
                </a:solidFill>
              </a:rPr>
              <a:t>	</a:t>
            </a:r>
            <a:r>
              <a:rPr lang="ru-RU" sz="1400">
                <a:solidFill>
                  <a:srgbClr val="000000"/>
                </a:solidFill>
              </a:rPr>
              <a:t>Беспрецедентно-высокое качество термограмм</a:t>
            </a:r>
            <a:r>
              <a:rPr lang="ru-RU" sz="1400" b="0">
                <a:solidFill>
                  <a:srgbClr val="000000"/>
                </a:solidFill>
              </a:rPr>
              <a:t> и термочувствительность &lt; 30 мК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Ø"/>
              <a:tabLst>
                <a:tab pos="271463" algn="l"/>
              </a:tabLst>
            </a:pPr>
            <a:r>
              <a:rPr lang="ru-RU" sz="1400" b="0">
                <a:solidFill>
                  <a:srgbClr val="000000"/>
                </a:solidFill>
              </a:rPr>
              <a:t>	</a:t>
            </a:r>
            <a:r>
              <a:rPr lang="ru-RU" sz="1400">
                <a:solidFill>
                  <a:srgbClr val="000000"/>
                </a:solidFill>
              </a:rPr>
              <a:t>Беспрецедентно-высокий уровень эргономичности</a:t>
            </a:r>
            <a:r>
              <a:rPr lang="ru-RU" sz="1400" b="0">
                <a:solidFill>
                  <a:srgbClr val="000000"/>
                </a:solidFill>
              </a:rPr>
              <a:t> – </a:t>
            </a:r>
            <a:r>
              <a:rPr lang="ru-RU" sz="1400">
                <a:solidFill>
                  <a:srgbClr val="000000"/>
                </a:solidFill>
              </a:rPr>
              <a:t>поворотный дисплей</a:t>
            </a:r>
            <a:r>
              <a:rPr lang="ru-RU" sz="1400" b="0">
                <a:solidFill>
                  <a:srgbClr val="000000"/>
                </a:solidFill>
              </a:rPr>
              <a:t> и </a:t>
            </a:r>
            <a:r>
              <a:rPr lang="ru-RU" sz="1400">
                <a:solidFill>
                  <a:srgbClr val="000000"/>
                </a:solidFill>
              </a:rPr>
              <a:t>поворотная рукоятка</a:t>
            </a:r>
            <a:r>
              <a:rPr lang="ru-RU" sz="1400" b="0">
                <a:solidFill>
                  <a:srgbClr val="000000"/>
                </a:solidFill>
              </a:rPr>
              <a:t> в сочетании с </a:t>
            </a:r>
          </a:p>
          <a:p>
            <a:pPr eaLnBrk="0" hangingPunct="0">
              <a:spcBef>
                <a:spcPct val="10000"/>
              </a:spcBef>
              <a:buSzPct val="100000"/>
              <a:tabLst>
                <a:tab pos="271463" algn="l"/>
              </a:tabLst>
            </a:pPr>
            <a:r>
              <a:rPr lang="ru-RU" sz="1400">
                <a:solidFill>
                  <a:srgbClr val="000000"/>
                </a:solidFill>
              </a:rPr>
              <a:t>     гибридным</a:t>
            </a:r>
            <a:r>
              <a:rPr lang="ru-RU" sz="1400" b="0">
                <a:solidFill>
                  <a:srgbClr val="000000"/>
                </a:solidFill>
              </a:rPr>
              <a:t> </a:t>
            </a:r>
            <a:r>
              <a:rPr lang="ru-RU" sz="1400">
                <a:solidFill>
                  <a:srgbClr val="000000"/>
                </a:solidFill>
              </a:rPr>
              <a:t>управлением</a:t>
            </a:r>
            <a:r>
              <a:rPr lang="ru-RU" sz="1400" b="0">
                <a:solidFill>
                  <a:srgbClr val="000000"/>
                </a:solidFill>
              </a:rPr>
              <a:t> с помощью сенсорного экрана и панели кнопок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Ø"/>
              <a:tabLst>
                <a:tab pos="271463" algn="l"/>
              </a:tabLst>
            </a:pPr>
            <a:r>
              <a:rPr lang="ru-RU" sz="1400" b="0">
                <a:solidFill>
                  <a:srgbClr val="000000"/>
                </a:solidFill>
              </a:rPr>
              <a:t>	</a:t>
            </a:r>
            <a:r>
              <a:rPr lang="ru-RU" sz="1400">
                <a:solidFill>
                  <a:srgbClr val="000000"/>
                </a:solidFill>
              </a:rPr>
              <a:t>Технология "SiteRecognition":</a:t>
            </a:r>
            <a:r>
              <a:rPr lang="ru-RU" sz="1400" b="0">
                <a:solidFill>
                  <a:srgbClr val="000000"/>
                </a:solidFill>
              </a:rPr>
              <a:t> идентификация объекта измерения и автоматическое управление термограммами 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Ø"/>
              <a:tabLst>
                <a:tab pos="271463" algn="l"/>
              </a:tabLst>
            </a:pPr>
            <a:r>
              <a:rPr lang="ru-RU" sz="1400" b="0">
                <a:solidFill>
                  <a:srgbClr val="000000"/>
                </a:solidFill>
              </a:rPr>
              <a:t>	Представление </a:t>
            </a:r>
            <a:r>
              <a:rPr lang="ru-RU" sz="1400">
                <a:solidFill>
                  <a:srgbClr val="000000"/>
                </a:solidFill>
              </a:rPr>
              <a:t>распределения поверхностной влажности в % ОВ</a:t>
            </a:r>
            <a:r>
              <a:rPr lang="ru-RU" sz="1400" b="0">
                <a:solidFill>
                  <a:srgbClr val="000000"/>
                </a:solidFill>
              </a:rPr>
              <a:t> и </a:t>
            </a:r>
            <a:r>
              <a:rPr lang="ru-RU" sz="1400">
                <a:solidFill>
                  <a:srgbClr val="000000"/>
                </a:solidFill>
              </a:rPr>
              <a:t>функция заблаговременного предупреждения об образовании плесени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Ø"/>
              <a:tabLst>
                <a:tab pos="271463" algn="l"/>
              </a:tabLst>
            </a:pPr>
            <a:r>
              <a:rPr lang="ru-RU" sz="1400" b="0">
                <a:solidFill>
                  <a:srgbClr val="000000"/>
                </a:solidFill>
              </a:rPr>
              <a:t>  </a:t>
            </a:r>
            <a:r>
              <a:rPr lang="ru-RU" sz="1400">
                <a:solidFill>
                  <a:srgbClr val="000000"/>
                </a:solidFill>
              </a:rPr>
              <a:t>Наивысшее разрешение</a:t>
            </a:r>
            <a:r>
              <a:rPr lang="ru-RU" sz="1400" b="0">
                <a:solidFill>
                  <a:srgbClr val="000000"/>
                </a:solidFill>
              </a:rPr>
              <a:t>: в 4 раза больше пикселей для получения термограмм </a:t>
            </a:r>
            <a:r>
              <a:rPr lang="ru-RU" sz="1400">
                <a:solidFill>
                  <a:srgbClr val="000000"/>
                </a:solidFill>
              </a:rPr>
              <a:t>наивысшей чёткости</a:t>
            </a:r>
            <a:r>
              <a:rPr lang="ru-RU" sz="1400" b="0">
                <a:solidFill>
                  <a:srgbClr val="000000"/>
                </a:solidFill>
              </a:rPr>
              <a:t>!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Ø"/>
              <a:tabLst>
                <a:tab pos="271463" algn="l"/>
              </a:tabLst>
            </a:pPr>
            <a:r>
              <a:rPr lang="ru-RU" sz="1400" b="0">
                <a:solidFill>
                  <a:srgbClr val="000000"/>
                </a:solidFill>
              </a:rPr>
              <a:t>  </a:t>
            </a:r>
            <a:r>
              <a:rPr lang="ru-RU" sz="1400">
                <a:solidFill>
                  <a:srgbClr val="000000"/>
                </a:solidFill>
              </a:rPr>
              <a:t>Профессиональное п/о</a:t>
            </a:r>
            <a:r>
              <a:rPr lang="ru-RU" sz="1400" b="0">
                <a:solidFill>
                  <a:srgbClr val="000000"/>
                </a:solidFill>
              </a:rPr>
              <a:t> Testo IRSoft для </a:t>
            </a:r>
            <a:r>
              <a:rPr lang="ru-RU" sz="1400">
                <a:solidFill>
                  <a:srgbClr val="000000"/>
                </a:solidFill>
              </a:rPr>
              <a:t>оперативного</a:t>
            </a:r>
            <a:r>
              <a:rPr lang="ru-RU" sz="1400" b="0">
                <a:solidFill>
                  <a:srgbClr val="000000"/>
                </a:solidFill>
              </a:rPr>
              <a:t> и </a:t>
            </a:r>
            <a:r>
              <a:rPr lang="ru-RU" sz="1400">
                <a:solidFill>
                  <a:srgbClr val="000000"/>
                </a:solidFill>
              </a:rPr>
              <a:t>наиболее полного</a:t>
            </a:r>
            <a:r>
              <a:rPr lang="ru-RU" sz="1400" b="0">
                <a:solidFill>
                  <a:srgbClr val="000000"/>
                </a:solidFill>
              </a:rPr>
              <a:t> анализа, а также    </a:t>
            </a:r>
          </a:p>
          <a:p>
            <a:pPr eaLnBrk="0" hangingPunct="0">
              <a:spcBef>
                <a:spcPct val="10000"/>
              </a:spcBef>
              <a:buSzPct val="100000"/>
              <a:tabLst>
                <a:tab pos="271463" algn="l"/>
              </a:tabLst>
            </a:pPr>
            <a:r>
              <a:rPr lang="ru-RU" sz="1400" b="0">
                <a:solidFill>
                  <a:srgbClr val="000000"/>
                </a:solidFill>
              </a:rPr>
              <a:t>     для создания профессиональных термографических отчётов </a:t>
            </a:r>
          </a:p>
        </p:txBody>
      </p:sp>
      <p:sp>
        <p:nvSpPr>
          <p:cNvPr id="19459" name="Text Box 4"/>
          <p:cNvSpPr txBox="1">
            <a:spLocks noChangeArrowheads="1"/>
          </p:cNvSpPr>
          <p:nvPr/>
        </p:nvSpPr>
        <p:spPr bwMode="auto">
          <a:xfrm>
            <a:off x="609600" y="5835650"/>
            <a:ext cx="7772400" cy="336550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buSzPct val="100000"/>
            </a:pPr>
            <a:r>
              <a:rPr lang="en-US">
                <a:solidFill>
                  <a:srgbClr val="000000"/>
                </a:solidFill>
              </a:rPr>
              <a:t>Качество “Сделано в Германии”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testo 885 против FLIR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81000" y="1447800"/>
          <a:ext cx="8077200" cy="4992624"/>
        </p:xfrm>
        <a:graphic>
          <a:graphicData uri="http://schemas.openxmlformats.org/drawingml/2006/table">
            <a:tbl>
              <a:tblPr firstRow="1" firstCol="1" bandRow="1"/>
              <a:tblGrid>
                <a:gridCol w="256540"/>
                <a:gridCol w="1770380"/>
                <a:gridCol w="768985"/>
                <a:gridCol w="861695"/>
                <a:gridCol w="762000"/>
                <a:gridCol w="838200"/>
                <a:gridCol w="838200"/>
                <a:gridCol w="914400"/>
                <a:gridCol w="1066800"/>
              </a:tblGrid>
              <a:tr h="0">
                <a:tc rowSpan="2"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GB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eaLnBrk="0" fontAlgn="base" hangingPunct="0">
                        <a:spcAft>
                          <a:spcPts val="0"/>
                        </a:spcAft>
                      </a:pPr>
                      <a:r>
                        <a:rPr lang="ru-RU" sz="8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testo 885</a:t>
                      </a:r>
                      <a:endParaRPr lang="en-GB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Flir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0"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885-1</a:t>
                      </a:r>
                      <a:endParaRPr lang="en-GB" sz="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spcAft>
                          <a:spcPts val="0"/>
                        </a:spcAft>
                      </a:pPr>
                      <a:r>
                        <a:rPr lang="ru-RU" sz="8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885-2</a:t>
                      </a:r>
                      <a:endParaRPr lang="en-GB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spcAft>
                          <a:spcPts val="0"/>
                        </a:spcAft>
                      </a:pPr>
                      <a:r>
                        <a:rPr lang="ru-RU" sz="8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885-2 (комплект)</a:t>
                      </a:r>
                      <a:endParaRPr lang="en-GB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spcAft>
                          <a:spcPts val="0"/>
                        </a:spcAft>
                      </a:pPr>
                      <a:r>
                        <a:rPr lang="ru-RU" sz="8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E60/E60bx</a:t>
                      </a:r>
                      <a:endParaRPr lang="en-GB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spcAft>
                          <a:spcPts val="0"/>
                        </a:spcAft>
                      </a:pPr>
                      <a:r>
                        <a:rPr lang="ru-RU" sz="8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T335/B335</a:t>
                      </a:r>
                      <a:endParaRPr lang="en-GB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spcAft>
                          <a:spcPts val="0"/>
                        </a:spcAft>
                      </a:pPr>
                      <a:r>
                        <a:rPr lang="ru-RU" sz="8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T365/B365</a:t>
                      </a:r>
                      <a:endParaRPr lang="en-GB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spcAft>
                          <a:spcPts val="0"/>
                        </a:spcAft>
                      </a:pPr>
                      <a:r>
                        <a:rPr lang="ru-RU" sz="8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T425/B425</a:t>
                      </a:r>
                      <a:endParaRPr lang="en-GB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rowSpan="19">
                  <a:txBody>
                    <a:bodyPr/>
                    <a:lstStyle/>
                    <a:p>
                      <a:pPr marL="71755" marR="71755" algn="ctr" eaLnBrk="0" fontAlgn="base" hangingPunct="0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Технические данные</a:t>
                      </a:r>
                      <a:endParaRPr lang="en-GB" sz="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eaLnBrk="0" fontAlgn="base" hangingPunct="0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Немецкий прайс-лист (€)</a:t>
                      </a:r>
                      <a:endParaRPr lang="en-GB" sz="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spcAft>
                          <a:spcPts val="0"/>
                        </a:spcAft>
                      </a:pPr>
                      <a:r>
                        <a:rPr lang="en-US" sz="800" b="1" kern="12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349</a:t>
                      </a:r>
                      <a:r>
                        <a:rPr lang="en-US" sz="800" b="1" kern="1200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000 </a:t>
                      </a:r>
                      <a:r>
                        <a:rPr lang="ru-RU" sz="800" b="1" kern="1200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800" b="1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руб</a:t>
                      </a:r>
                      <a:endParaRPr lang="en-GB" sz="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spcAft>
                          <a:spcPts val="0"/>
                        </a:spcAft>
                      </a:pPr>
                      <a:r>
                        <a:rPr lang="ru-RU" sz="800" b="1" kern="12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399 000 </a:t>
                      </a:r>
                      <a:r>
                        <a:rPr lang="ru-RU" sz="800" b="1" kern="1200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руб</a:t>
                      </a:r>
                      <a:endParaRPr lang="en-GB" sz="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spcAft>
                          <a:spcPts val="0"/>
                        </a:spcAft>
                      </a:pPr>
                      <a:r>
                        <a:rPr lang="ru-RU" sz="800" b="1" kern="12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489 000 </a:t>
                      </a:r>
                      <a:r>
                        <a:rPr lang="ru-RU" sz="800" b="1" kern="1200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руб</a:t>
                      </a:r>
                      <a:endParaRPr lang="en-GB" sz="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spcAft>
                          <a:spcPts val="0"/>
                        </a:spcAft>
                      </a:pPr>
                      <a:r>
                        <a:rPr lang="en-US" sz="800" b="1" kern="12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375</a:t>
                      </a:r>
                      <a:r>
                        <a:rPr lang="ru-RU" sz="800" b="1" kern="12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800" b="1" kern="12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655</a:t>
                      </a:r>
                      <a:r>
                        <a:rPr lang="ru-RU" sz="800" b="1" kern="12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Руб.</a:t>
                      </a:r>
                      <a:endParaRPr lang="en-GB" sz="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spcAft>
                          <a:spcPts val="0"/>
                        </a:spcAft>
                      </a:pPr>
                      <a:r>
                        <a:rPr lang="ru-RU" sz="800" b="1" kern="12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436</a:t>
                      </a:r>
                      <a:r>
                        <a:rPr lang="ru-RU" sz="800" b="1" kern="1200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103</a:t>
                      </a:r>
                      <a:r>
                        <a:rPr lang="ru-RU" sz="800" b="1" kern="12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Руб.</a:t>
                      </a:r>
                      <a:endParaRPr lang="en-GB" sz="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spcAft>
                          <a:spcPts val="0"/>
                        </a:spcAft>
                      </a:pPr>
                      <a:r>
                        <a:rPr lang="ru-RU" sz="800" b="1" kern="12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582</a:t>
                      </a:r>
                      <a:r>
                        <a:rPr lang="ru-RU" sz="800" b="1" kern="1200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300 Руб.</a:t>
                      </a:r>
                      <a:endParaRPr lang="en-GB" sz="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spcAft>
                          <a:spcPts val="0"/>
                        </a:spcAft>
                      </a:pPr>
                      <a:r>
                        <a:rPr lang="ru-RU" sz="800" b="1" kern="12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728</a:t>
                      </a:r>
                      <a:r>
                        <a:rPr lang="ru-RU" sz="800" b="1" kern="1200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468 Руб.</a:t>
                      </a:r>
                      <a:endParaRPr lang="en-GB" sz="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Детектор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eaLnBrk="0" fontAlgn="base" hangingPunct="0"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320x240</a:t>
                      </a:r>
                      <a:endParaRPr lang="en-GB" sz="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320x240</a:t>
                      </a:r>
                      <a:endParaRPr lang="en-GB" sz="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320x240</a:t>
                      </a:r>
                      <a:endParaRPr lang="en-GB" sz="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320x240</a:t>
                      </a:r>
                      <a:endParaRPr lang="en-GB" sz="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320x240</a:t>
                      </a:r>
                      <a:endParaRPr lang="en-GB" sz="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Поле обзора</a:t>
                      </a:r>
                      <a:endParaRPr lang="en-GB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eaLnBrk="0" fontAlgn="base" hangingPunct="0"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30° x 23° [Стандарт], 11° x 9° [Теле]</a:t>
                      </a:r>
                      <a:endParaRPr lang="en-GB" sz="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25 </a:t>
                      </a:r>
                      <a:r>
                        <a:rPr lang="ru-RU" sz="800" kern="12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x</a:t>
                      </a:r>
                      <a:r>
                        <a:rPr lang="ru-RU" sz="800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19° [Стандарт], 45° [Широкоугольный], 15° [Теле]</a:t>
                      </a:r>
                      <a:endParaRPr lang="en-GB" sz="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25 </a:t>
                      </a:r>
                      <a:r>
                        <a:rPr lang="ru-RU" sz="800" kern="12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x</a:t>
                      </a:r>
                      <a:r>
                        <a:rPr lang="ru-RU" sz="800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19° [Стандарт], 6° и 15° [Теле], 45° и 90° [Широкоугольный]</a:t>
                      </a:r>
                      <a:endParaRPr lang="en-GB" sz="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25 x 19° [Стандарт], [Теле], 45° и 90° [Широкоугольный]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25 </a:t>
                      </a:r>
                      <a:r>
                        <a:rPr lang="ru-RU" sz="800" kern="12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r>
                        <a:rPr lang="ru-RU" sz="800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 19° [Стандарт], [Теле], 45° и 90° [Широкоугольный]</a:t>
                      </a:r>
                      <a:endParaRPr lang="en-GB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0" fontAlgn="base" hangingPunct="0">
                        <a:spcAft>
                          <a:spcPts val="0"/>
                        </a:spcAft>
                      </a:pPr>
                      <a:r>
                        <a:rPr lang="ru-RU" sz="8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Поле обзора прибора</a:t>
                      </a:r>
                      <a:endParaRPr lang="en-GB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eaLnBrk="0" fontAlgn="base" hangingPunct="0"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1,7 мрад [Стандарт], 0,6 мрад [Теле]</a:t>
                      </a:r>
                      <a:endParaRPr lang="en-GB" sz="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spcAft>
                          <a:spcPts val="0"/>
                        </a:spcAft>
                      </a:pPr>
                      <a:r>
                        <a:rPr lang="ru-RU" sz="8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1,36 мрад [Стандарт]</a:t>
                      </a:r>
                      <a:endParaRPr lang="en-GB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1,36 мрад [Стандарт]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1,36 мрад [Стандарт]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1,36 мрад [Стандарт]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0" fontAlgn="base" hangingPunct="0">
                        <a:spcAft>
                          <a:spcPts val="0"/>
                        </a:spcAft>
                      </a:pPr>
                      <a:r>
                        <a:rPr lang="ru-RU" sz="8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Мин. расстояние ИК фокусировки</a:t>
                      </a:r>
                      <a:endParaRPr lang="en-GB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eaLnBrk="0" fontAlgn="base" hangingPunct="0"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0,1 м [Стандарт]</a:t>
                      </a:r>
                      <a:endParaRPr lang="en-GB" sz="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Arial"/>
                          <a:ea typeface="Calibri"/>
                          <a:cs typeface="Times New Roman"/>
                        </a:rPr>
                        <a:t>0,4 м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Arial"/>
                          <a:ea typeface="Calibri"/>
                          <a:cs typeface="Times New Roman"/>
                        </a:rPr>
                        <a:t>0,4 м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Arial"/>
                          <a:ea typeface="Calibri"/>
                          <a:cs typeface="Times New Roman"/>
                        </a:rPr>
                        <a:t>0,4 м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Arial"/>
                          <a:ea typeface="Calibri"/>
                          <a:cs typeface="Times New Roman"/>
                        </a:rPr>
                        <a:t>0,4 м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0" fontAlgn="base" hangingPunct="0">
                        <a:spcAft>
                          <a:spcPts val="0"/>
                        </a:spcAft>
                      </a:pPr>
                      <a:r>
                        <a:rPr lang="ru-RU" sz="8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"Super Resolution" (Пикселей/Поле обзора прибора)</a:t>
                      </a:r>
                      <a:endParaRPr lang="en-GB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eaLnBrk="0" fontAlgn="base" hangingPunct="0"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640 x 480 пикселей/1,06 мрад [Стандарт], 0,38 мрад [Теле]</a:t>
                      </a:r>
                      <a:endParaRPr lang="en-GB" sz="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Arial"/>
                          <a:ea typeface="Calibri"/>
                          <a:cs typeface="Times New Roman"/>
                        </a:rPr>
                        <a:t>–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Arial"/>
                          <a:ea typeface="Calibri"/>
                          <a:cs typeface="Times New Roman"/>
                        </a:rPr>
                        <a:t>–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Arial"/>
                          <a:ea typeface="Calibri"/>
                          <a:cs typeface="Times New Roman"/>
                        </a:rPr>
                        <a:t>–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Arial"/>
                          <a:ea typeface="Calibri"/>
                          <a:cs typeface="Times New Roman"/>
                        </a:rPr>
                        <a:t>–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0" fontAlgn="base" hangingPunct="0">
                        <a:spcAft>
                          <a:spcPts val="0"/>
                        </a:spcAft>
                      </a:pPr>
                      <a:r>
                        <a:rPr lang="ru-RU" sz="8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ТЭШ (термочувствительность)</a:t>
                      </a:r>
                      <a:endParaRPr lang="en-GB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eaLnBrk="0" fontAlgn="base" hangingPunct="0"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&lt; 30 </a:t>
                      </a:r>
                      <a:r>
                        <a:rPr lang="ru-RU" sz="800" kern="12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мК</a:t>
                      </a:r>
                      <a:endParaRPr lang="en-GB" sz="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spcAft>
                          <a:spcPts val="0"/>
                        </a:spcAft>
                      </a:pPr>
                      <a:r>
                        <a:rPr lang="ru-RU" sz="8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&lt; 50 мК [E60] / &lt; 45 мК [E60bx]</a:t>
                      </a:r>
                      <a:endParaRPr lang="en-GB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&lt; 50 мК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&lt; 50 мК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&lt; 50 мК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0" fontAlgn="base" hangingPunct="0"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Диапазон измерения температуры</a:t>
                      </a:r>
                      <a:endParaRPr lang="en-GB" sz="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eaLnBrk="0" fontAlgn="base" hangingPunct="0"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-20...350 °C</a:t>
                      </a:r>
                      <a:endParaRPr lang="en-GB" sz="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spcAft>
                          <a:spcPts val="0"/>
                        </a:spcAft>
                      </a:pPr>
                      <a:r>
                        <a:rPr lang="ru-RU" sz="8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-20…650 °C [E60]/-20…120 °C [E60bx]</a:t>
                      </a:r>
                      <a:endParaRPr lang="en-GB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spcAft>
                          <a:spcPts val="0"/>
                        </a:spcAft>
                      </a:pPr>
                      <a:r>
                        <a:rPr lang="ru-RU" sz="8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-20…650 °C [T]/-20…120 °C [B]</a:t>
                      </a:r>
                      <a:endParaRPr lang="en-GB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-20…650 °C [T]/-20…120 °C [B]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spcAft>
                          <a:spcPts val="0"/>
                        </a:spcAft>
                      </a:pPr>
                      <a:r>
                        <a:rPr lang="ru-RU" sz="8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-20…1,200 °C [T]/-20…350 °C [B]</a:t>
                      </a:r>
                      <a:endParaRPr lang="en-GB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0" fontAlgn="base" hangingPunct="0">
                        <a:spcAft>
                          <a:spcPts val="0"/>
                        </a:spcAft>
                      </a:pPr>
                      <a:r>
                        <a:rPr lang="ru-RU" sz="8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Измерение высоких температур</a:t>
                      </a:r>
                      <a:endParaRPr lang="en-GB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eaLnBrk="0" fontAlgn="base" hangingPunct="0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–</a:t>
                      </a:r>
                      <a:endParaRPr lang="en-GB" sz="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Arial"/>
                          <a:ea typeface="Calibri"/>
                          <a:cs typeface="Times New Roman"/>
                        </a:rPr>
                        <a:t>–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Arial"/>
                          <a:ea typeface="Calibri"/>
                          <a:cs typeface="Times New Roman"/>
                        </a:rPr>
                        <a:t>–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Arial"/>
                          <a:ea typeface="Calibri"/>
                          <a:cs typeface="Times New Roman"/>
                        </a:rPr>
                        <a:t>–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1.200°C [без B]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0" fontAlgn="base" hangingPunct="0">
                        <a:spcAft>
                          <a:spcPts val="0"/>
                        </a:spcAft>
                      </a:pPr>
                      <a:r>
                        <a:rPr lang="ru-RU" sz="8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Погрешность</a:t>
                      </a:r>
                      <a:endParaRPr lang="en-GB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± 2 % / ± 2 °C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± 2 % / ± 2 °C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± 2 °C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± 2 °C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± 2 °C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0" fontAlgn="base" hangingPunct="0">
                        <a:spcAft>
                          <a:spcPts val="0"/>
                        </a:spcAft>
                      </a:pPr>
                      <a:r>
                        <a:rPr lang="ru-RU" sz="8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Дисплей</a:t>
                      </a:r>
                      <a:endParaRPr lang="en-GB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eaLnBrk="0" fontAlgn="base" hangingPunct="0">
                        <a:spcAft>
                          <a:spcPts val="0"/>
                        </a:spcAft>
                      </a:pPr>
                      <a:r>
                        <a:rPr lang="ru-RU" sz="8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4.3"</a:t>
                      </a:r>
                      <a:endParaRPr lang="en-GB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3.5"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3.5"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3.5"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3.5"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0" fontAlgn="base" hangingPunct="0">
                        <a:spcAft>
                          <a:spcPts val="0"/>
                        </a:spcAft>
                      </a:pPr>
                      <a:r>
                        <a:rPr lang="ru-RU" sz="8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Частота обновления изображения</a:t>
                      </a:r>
                      <a:endParaRPr lang="en-GB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eaLnBrk="0" fontAlgn="base" hangingPunct="0"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33 Гц для ЕЭС, доп. – 9 Гц</a:t>
                      </a:r>
                      <a:endParaRPr lang="en-GB" sz="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spcAft>
                          <a:spcPts val="0"/>
                        </a:spcAft>
                      </a:pPr>
                      <a:r>
                        <a:rPr lang="ru-RU" sz="8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60 Hz</a:t>
                      </a:r>
                      <a:endParaRPr lang="en-GB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spcAft>
                          <a:spcPts val="0"/>
                        </a:spcAft>
                      </a:pPr>
                      <a:r>
                        <a:rPr lang="ru-RU" sz="8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 Гц или 30 Гц</a:t>
                      </a:r>
                      <a:endParaRPr lang="en-GB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9 Гц или 30 Гц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9 Гц или 30 Гц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0" fontAlgn="base" hangingPunct="0">
                        <a:spcAft>
                          <a:spcPts val="0"/>
                        </a:spcAft>
                      </a:pPr>
                      <a:r>
                        <a:rPr lang="ru-RU" sz="8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Фокусировка</a:t>
                      </a:r>
                      <a:endParaRPr lang="en-GB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eaLnBrk="0" fontAlgn="base" hangingPunct="0"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автоматическая/ручная</a:t>
                      </a:r>
                      <a:endParaRPr lang="en-GB" sz="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ручная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автоматическая/ручная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автоматическая/ручная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автоматическая/ручная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0" fontAlgn="base" hangingPunct="0">
                        <a:spcAft>
                          <a:spcPts val="0"/>
                        </a:spcAft>
                      </a:pPr>
                      <a:r>
                        <a:rPr lang="ru-RU" sz="8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Трансфокация/цифровая трансфокация</a:t>
                      </a:r>
                      <a:endParaRPr lang="en-GB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1…3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Arial"/>
                          <a:ea typeface="Calibri"/>
                          <a:cs typeface="Times New Roman"/>
                        </a:rPr>
                        <a:t>1…4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Arial"/>
                          <a:ea typeface="Calibri"/>
                          <a:cs typeface="Times New Roman"/>
                        </a:rPr>
                        <a:t>1…2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Arial"/>
                          <a:ea typeface="Calibri"/>
                          <a:cs typeface="Times New Roman"/>
                        </a:rPr>
                        <a:t>1…4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Arial"/>
                          <a:ea typeface="Calibri"/>
                          <a:cs typeface="Times New Roman"/>
                        </a:rPr>
                        <a:t>1…8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0" fontAlgn="base" hangingPunct="0">
                        <a:spcAft>
                          <a:spcPts val="0"/>
                        </a:spcAft>
                      </a:pPr>
                      <a:r>
                        <a:rPr lang="ru-RU" sz="8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Устройство хранения данных</a:t>
                      </a:r>
                      <a:endParaRPr lang="en-GB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eaLnBrk="0" fontAlgn="base" hangingPunct="0"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SD</a:t>
                      </a:r>
                      <a:endParaRPr lang="en-GB" sz="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Arial"/>
                          <a:ea typeface="Calibri"/>
                          <a:cs typeface="Times New Roman"/>
                        </a:rPr>
                        <a:t>SD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Arial"/>
                          <a:ea typeface="Calibri"/>
                          <a:cs typeface="Times New Roman"/>
                        </a:rPr>
                        <a:t>SD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Arial"/>
                          <a:ea typeface="Calibri"/>
                          <a:cs typeface="Times New Roman"/>
                        </a:rPr>
                        <a:t>SD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Arial"/>
                          <a:ea typeface="Calibri"/>
                          <a:cs typeface="Times New Roman"/>
                        </a:rPr>
                        <a:t>SD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0" fontAlgn="base" hangingPunct="0">
                        <a:spcAft>
                          <a:spcPts val="0"/>
                        </a:spcAft>
                      </a:pPr>
                      <a:r>
                        <a:rPr lang="ru-RU" sz="8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Время работы</a:t>
                      </a:r>
                      <a:endParaRPr lang="en-GB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4,5 ч.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Arial"/>
                          <a:ea typeface="Calibri"/>
                          <a:cs typeface="Times New Roman"/>
                        </a:rPr>
                        <a:t>4 ч.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Arial"/>
                          <a:ea typeface="Calibri"/>
                          <a:cs typeface="Times New Roman"/>
                        </a:rPr>
                        <a:t>4 ч.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Arial"/>
                          <a:ea typeface="Calibri"/>
                          <a:cs typeface="Times New Roman"/>
                        </a:rPr>
                        <a:t>4 ч.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Arial"/>
                          <a:ea typeface="Calibri"/>
                          <a:cs typeface="Times New Roman"/>
                        </a:rPr>
                        <a:t>4 ч.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0" fontAlgn="base" hangingPunct="0">
                        <a:spcAft>
                          <a:spcPts val="0"/>
                        </a:spcAft>
                      </a:pPr>
                      <a:r>
                        <a:rPr lang="ru-RU" sz="8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Масса</a:t>
                      </a:r>
                      <a:endParaRPr lang="en-GB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eaLnBrk="0" fontAlgn="base" hangingPunct="0"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1.570 г.</a:t>
                      </a:r>
                      <a:endParaRPr lang="en-GB" sz="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825 г.</a:t>
                      </a:r>
                      <a:endParaRPr lang="en-GB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Arial"/>
                          <a:ea typeface="Calibri"/>
                          <a:cs typeface="Times New Roman"/>
                        </a:rPr>
                        <a:t>880 г.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Arial"/>
                          <a:ea typeface="Calibri"/>
                          <a:cs typeface="Times New Roman"/>
                        </a:rPr>
                        <a:t>880 г.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Arial"/>
                          <a:ea typeface="Calibri"/>
                          <a:cs typeface="Times New Roman"/>
                        </a:rPr>
                        <a:t>880 г.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0" fontAlgn="base" hangingPunct="0">
                        <a:spcAft>
                          <a:spcPts val="0"/>
                        </a:spcAft>
                      </a:pPr>
                      <a:r>
                        <a:rPr lang="ru-RU" sz="8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Цветовые палитры</a:t>
                      </a:r>
                      <a:endParaRPr lang="en-GB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Arial"/>
                          <a:ea typeface="Calibri"/>
                          <a:cs typeface="Times New Roman"/>
                        </a:rPr>
                        <a:t>8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6</a:t>
                      </a:r>
                      <a:endParaRPr lang="en-GB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Arial"/>
                          <a:ea typeface="Calibri"/>
                          <a:cs typeface="Times New Roman"/>
                        </a:rPr>
                        <a:t>4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Arial"/>
                          <a:ea typeface="Calibri"/>
                          <a:cs typeface="Times New Roman"/>
                        </a:rPr>
                        <a:t>4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Arial"/>
                          <a:ea typeface="Calibri"/>
                          <a:cs typeface="Times New Roman"/>
                        </a:rPr>
                        <a:t>6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Видоискатель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Arial"/>
                          <a:ea typeface="Calibri"/>
                          <a:cs typeface="Times New Roman"/>
                        </a:rPr>
                        <a:t>–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–</a:t>
                      </a:r>
                      <a:endParaRPr lang="en-GB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–</a:t>
                      </a:r>
                      <a:endParaRPr lang="en-GB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–</a:t>
                      </a:r>
                      <a:endParaRPr lang="en-GB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–</a:t>
                      </a:r>
                      <a:endParaRPr lang="en-GB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testo 885 против FLIR</a:t>
            </a:r>
          </a:p>
        </p:txBody>
      </p:sp>
      <p:sp>
        <p:nvSpPr>
          <p:cNvPr id="21506" name="Rectangle 864"/>
          <p:cNvSpPr>
            <a:spLocks noChangeArrowheads="1"/>
          </p:cNvSpPr>
          <p:nvPr/>
        </p:nvSpPr>
        <p:spPr bwMode="auto">
          <a:xfrm>
            <a:off x="1484313" y="2051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>
              <a:buSzPct val="100000"/>
            </a:pPr>
            <a:r>
              <a:rPr lang="en-US" sz="1200" b="0">
                <a:solidFill>
                  <a:srgbClr val="000000"/>
                </a:solidFill>
              </a:rPr>
              <a:t/>
            </a:r>
            <a:br>
              <a:rPr lang="en-US" sz="1200" b="0">
                <a:solidFill>
                  <a:srgbClr val="000000"/>
                </a:solidFill>
              </a:rPr>
            </a:br>
            <a:endParaRPr lang="en-US" sz="1200" b="0">
              <a:solidFill>
                <a:srgbClr val="000000"/>
              </a:solidFill>
            </a:endParaRPr>
          </a:p>
        </p:txBody>
      </p:sp>
      <p:sp>
        <p:nvSpPr>
          <p:cNvPr id="21507" name="AutoShape 5"/>
          <p:cNvSpPr>
            <a:spLocks noChangeAspect="1" noChangeArrowheads="1"/>
          </p:cNvSpPr>
          <p:nvPr/>
        </p:nvSpPr>
        <p:spPr bwMode="auto">
          <a:xfrm>
            <a:off x="304800" y="1295400"/>
            <a:ext cx="8564563" cy="519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GB"/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457202" y="1371595"/>
          <a:ext cx="8305799" cy="5122871"/>
        </p:xfrm>
        <a:graphic>
          <a:graphicData uri="http://schemas.openxmlformats.org/drawingml/2006/table">
            <a:tbl>
              <a:tblPr firstRow="1" firstCol="1" bandRow="1"/>
              <a:tblGrid>
                <a:gridCol w="311441"/>
                <a:gridCol w="2255410"/>
                <a:gridCol w="827798"/>
                <a:gridCol w="774416"/>
                <a:gridCol w="827798"/>
                <a:gridCol w="827798"/>
                <a:gridCol w="827046"/>
                <a:gridCol w="827046"/>
                <a:gridCol w="827046"/>
              </a:tblGrid>
              <a:tr h="1069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eaLnBrk="0" fontAlgn="base" hangingPunct="0">
                        <a:spcAft>
                          <a:spcPts val="0"/>
                        </a:spcAft>
                      </a:pPr>
                      <a:r>
                        <a:rPr lang="ru-RU" sz="6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testo 885</a:t>
                      </a:r>
                      <a:endParaRPr lang="en-GB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Flir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1860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885-1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885-2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spcAft>
                          <a:spcPts val="0"/>
                        </a:spcAft>
                      </a:pPr>
                      <a:r>
                        <a:rPr lang="ru-RU" sz="6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885-2 (комплект)</a:t>
                      </a:r>
                      <a:endParaRPr lang="en-GB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spcAft>
                          <a:spcPts val="0"/>
                        </a:spcAft>
                      </a:pPr>
                      <a:r>
                        <a:rPr lang="ru-RU" sz="6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E60/E60bx</a:t>
                      </a:r>
                      <a:endParaRPr lang="en-GB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spcAft>
                          <a:spcPts val="0"/>
                        </a:spcAft>
                      </a:pPr>
                      <a:r>
                        <a:rPr lang="ru-RU" sz="6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T335/B335</a:t>
                      </a:r>
                      <a:endParaRPr lang="en-GB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spcAft>
                          <a:spcPts val="0"/>
                        </a:spcAft>
                      </a:pPr>
                      <a:r>
                        <a:rPr lang="ru-RU" sz="6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T365/B365</a:t>
                      </a:r>
                      <a:endParaRPr lang="en-GB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spcAft>
                          <a:spcPts val="0"/>
                        </a:spcAft>
                      </a:pPr>
                      <a:r>
                        <a:rPr lang="ru-RU" sz="6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T425/B425</a:t>
                      </a:r>
                      <a:endParaRPr lang="en-GB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986">
                <a:tc rowSpan="10">
                  <a:txBody>
                    <a:bodyPr/>
                    <a:lstStyle/>
                    <a:p>
                      <a:pPr marL="71755" marR="71755" algn="ctr" eaLnBrk="0" fontAlgn="base" hangingPunct="0">
                        <a:spcAft>
                          <a:spcPts val="0"/>
                        </a:spcAft>
                      </a:pPr>
                      <a:r>
                        <a:rPr lang="ru-RU" sz="6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Анализ</a:t>
                      </a:r>
                      <a:endParaRPr lang="en-GB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456" marR="6845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eaLnBrk="0" fontAlgn="base" hangingPunct="0">
                        <a:spcAft>
                          <a:spcPts val="0"/>
                        </a:spcAft>
                      </a:pPr>
                      <a:r>
                        <a:rPr lang="ru-RU" sz="600" b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Измерительные точки</a:t>
                      </a:r>
                      <a:endParaRPr lang="en-GB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Arial"/>
                          <a:ea typeface="Calibri"/>
                          <a:cs typeface="Times New Roman"/>
                        </a:rPr>
                        <a:t>3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Arial"/>
                          <a:ea typeface="Calibri"/>
                          <a:cs typeface="Times New Roman"/>
                        </a:rPr>
                        <a:t>3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Arial"/>
                          <a:ea typeface="Calibri"/>
                          <a:cs typeface="Times New Roman"/>
                        </a:rPr>
                        <a:t>5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Arial"/>
                          <a:ea typeface="Calibri"/>
                          <a:cs typeface="Times New Roman"/>
                        </a:rPr>
                        <a:t>5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Arial"/>
                          <a:ea typeface="Calibri"/>
                          <a:cs typeface="Times New Roman"/>
                        </a:rPr>
                        <a:t>5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58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Горячие-холодные точки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kern="1200" dirty="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spcAft>
                          <a:spcPts val="0"/>
                        </a:spcAft>
                      </a:pP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Times New Roman"/>
                          <a:cs typeface="Times New Roman"/>
                        </a:rPr>
                        <a:t>ü</a:t>
                      </a:r>
                      <a:endParaRPr lang="en-GB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98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0" fontAlgn="base" hangingPunct="0">
                        <a:spcAft>
                          <a:spcPts val="0"/>
                        </a:spcAft>
                      </a:pPr>
                      <a:r>
                        <a:rPr lang="ru-RU" sz="6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Измерения областей</a:t>
                      </a:r>
                      <a:endParaRPr lang="en-GB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Arial"/>
                          <a:ea typeface="Calibri"/>
                          <a:cs typeface="Times New Roman"/>
                        </a:rPr>
                        <a:t>3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Arial"/>
                          <a:ea typeface="Calibri"/>
                          <a:cs typeface="Times New Roman"/>
                        </a:rPr>
                        <a:t>5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Arial"/>
                          <a:ea typeface="Calibri"/>
                          <a:cs typeface="Times New Roman"/>
                        </a:rPr>
                        <a:t>5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Arial"/>
                          <a:ea typeface="Calibri"/>
                          <a:cs typeface="Times New Roman"/>
                        </a:rPr>
                        <a:t>5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98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0" fontAlgn="base" hangingPunct="0">
                        <a:spcAft>
                          <a:spcPts val="0"/>
                        </a:spcAft>
                      </a:pPr>
                      <a:r>
                        <a:rPr lang="ru-RU" sz="6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Изотермы</a:t>
                      </a:r>
                      <a:endParaRPr lang="en-GB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kern="1200" dirty="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98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0" fontAlgn="base" hangingPunct="0">
                        <a:spcAft>
                          <a:spcPts val="0"/>
                        </a:spcAft>
                      </a:pPr>
                      <a:r>
                        <a:rPr lang="ru-RU" sz="6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Функция тревоги</a:t>
                      </a:r>
                      <a:endParaRPr lang="en-GB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Arial"/>
                          <a:ea typeface="Calibri"/>
                          <a:cs typeface="Times New Roman"/>
                        </a:rPr>
                        <a:t>–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58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Дифференциальная температура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Arial"/>
                          <a:ea typeface="Calibri"/>
                          <a:cs typeface="Times New Roman"/>
                        </a:rPr>
                        <a:t>–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Arial"/>
                          <a:ea typeface="Calibri"/>
                          <a:cs typeface="Times New Roman"/>
                        </a:rPr>
                        <a:t>–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72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0" fontAlgn="base" hangingPunct="0">
                        <a:spcAft>
                          <a:spcPts val="0"/>
                        </a:spcAft>
                      </a:pPr>
                      <a:r>
                        <a:rPr lang="ru-RU" sz="6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Картина распределения влаги (ручной ввод)</a:t>
                      </a:r>
                      <a:endParaRPr lang="en-GB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Arial"/>
                          <a:ea typeface="Calibri"/>
                          <a:cs typeface="Times New Roman"/>
                        </a:rPr>
                        <a:t>–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kern="1200" dirty="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kern="1200" dirty="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spcAft>
                          <a:spcPts val="0"/>
                        </a:spcAft>
                      </a:pP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Times New Roman"/>
                          <a:cs typeface="Times New Roman"/>
                        </a:rPr>
                        <a:t>ü </a:t>
                      </a: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[только с B]</a:t>
                      </a:r>
                      <a:endParaRPr lang="en-GB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 </a:t>
                      </a: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[только с B]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 </a:t>
                      </a: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[только с B]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97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0" fontAlgn="base" hangingPunct="0">
                        <a:spcAft>
                          <a:spcPts val="0"/>
                        </a:spcAft>
                      </a:pPr>
                      <a:r>
                        <a:rPr lang="ru-RU" sz="6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Измерение влаги радиозондом</a:t>
                      </a:r>
                      <a:endParaRPr lang="en-GB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Arial"/>
                          <a:ea typeface="Calibri"/>
                          <a:cs typeface="Times New Roman"/>
                        </a:rPr>
                        <a:t>–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)***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600" kern="1200" dirty="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r>
                        <a:rPr lang="ru-RU" sz="600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)***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)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)</a:t>
                      </a: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[только с B]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)</a:t>
                      </a: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[только с B]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)</a:t>
                      </a: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[только с B]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98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0" fontAlgn="base" hangingPunct="0">
                        <a:spcAft>
                          <a:spcPts val="0"/>
                        </a:spcAft>
                      </a:pPr>
                      <a:r>
                        <a:rPr lang="ru-RU" sz="6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Технология IR-Fusion</a:t>
                      </a:r>
                      <a:endParaRPr lang="en-GB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eaLnBrk="0" fontAlgn="base" hangingPunct="0">
                        <a:spcAft>
                          <a:spcPts val="0"/>
                        </a:spcAft>
                      </a:pP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в программном обеспечении</a:t>
                      </a:r>
                      <a:endParaRPr lang="en-GB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Arial"/>
                          <a:ea typeface="Calibri"/>
                          <a:cs typeface="Times New Roman"/>
                        </a:rPr>
                        <a:t>–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98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0" fontAlgn="base" hangingPunct="0">
                        <a:spcAft>
                          <a:spcPts val="0"/>
                        </a:spcAft>
                      </a:pPr>
                      <a:r>
                        <a:rPr lang="ru-RU" sz="6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Картинка в картинке</a:t>
                      </a:r>
                      <a:endParaRPr lang="en-GB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Arial"/>
                          <a:ea typeface="Calibri"/>
                          <a:cs typeface="Times New Roman"/>
                        </a:rPr>
                        <a:t>–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986">
                <a:tc rowSpan="15">
                  <a:txBody>
                    <a:bodyPr/>
                    <a:lstStyle/>
                    <a:p>
                      <a:pPr marL="71755" marR="71755" algn="ctr" eaLnBrk="0" fontAlgn="base" hangingPunct="0">
                        <a:spcAft>
                          <a:spcPts val="0"/>
                        </a:spcAft>
                      </a:pPr>
                      <a:r>
                        <a:rPr lang="ru-RU" sz="6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Функциональные узлы</a:t>
                      </a:r>
                      <a:endParaRPr lang="en-GB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456" marR="6845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eaLnBrk="0" fontAlgn="base" hangingPunct="0">
                        <a:spcAft>
                          <a:spcPts val="0"/>
                        </a:spcAft>
                      </a:pPr>
                      <a:r>
                        <a:rPr lang="ru-RU" sz="6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Поворотный дисплей</a:t>
                      </a:r>
                      <a:endParaRPr lang="en-GB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–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Arial"/>
                          <a:ea typeface="Calibri"/>
                          <a:cs typeface="Times New Roman"/>
                        </a:rPr>
                        <a:t>–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Arial"/>
                          <a:ea typeface="Calibri"/>
                          <a:cs typeface="Times New Roman"/>
                        </a:rPr>
                        <a:t>–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Arial"/>
                          <a:ea typeface="Calibri"/>
                          <a:cs typeface="Times New Roman"/>
                        </a:rPr>
                        <a:t>–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98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0" fontAlgn="base" hangingPunct="0">
                        <a:spcAft>
                          <a:spcPts val="0"/>
                        </a:spcAft>
                      </a:pPr>
                      <a:r>
                        <a:rPr lang="ru-RU" sz="6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Поворотная рукоятка</a:t>
                      </a:r>
                      <a:endParaRPr lang="en-GB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Arial"/>
                          <a:ea typeface="Calibri"/>
                          <a:cs typeface="Times New Roman"/>
                        </a:rPr>
                        <a:t>–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98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0" fontAlgn="base" hangingPunct="0">
                        <a:spcAft>
                          <a:spcPts val="0"/>
                        </a:spcAft>
                      </a:pPr>
                      <a:r>
                        <a:rPr lang="ru-RU" sz="6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Сенсорный экран</a:t>
                      </a:r>
                      <a:endParaRPr lang="en-GB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98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Сменный объектив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Arial"/>
                          <a:ea typeface="Calibri"/>
                          <a:cs typeface="Times New Roman"/>
                        </a:rPr>
                        <a:t>–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)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600" kern="1200" dirty="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r>
                        <a:rPr lang="ru-RU" sz="600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)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)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)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)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98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0" fontAlgn="base" hangingPunct="0">
                        <a:spcAft>
                          <a:spcPts val="0"/>
                        </a:spcAft>
                      </a:pPr>
                      <a:r>
                        <a:rPr lang="ru-RU" sz="6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Запись голоса</a:t>
                      </a:r>
                      <a:endParaRPr lang="en-GB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Arial"/>
                          <a:ea typeface="Calibri"/>
                          <a:cs typeface="Times New Roman"/>
                        </a:rPr>
                        <a:t>–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spcAft>
                          <a:spcPts val="0"/>
                        </a:spcAft>
                      </a:pP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Bluetooth**</a:t>
                      </a:r>
                      <a:endParaRPr lang="en-GB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Bluetooth**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Bluetooth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Bluetooth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98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0" fontAlgn="base" hangingPunct="0">
                        <a:spcAft>
                          <a:spcPts val="0"/>
                        </a:spcAft>
                      </a:pPr>
                      <a:r>
                        <a:rPr lang="ru-RU" sz="6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Цифровая камера</a:t>
                      </a:r>
                      <a:endParaRPr lang="en-GB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eaLnBrk="0" fontAlgn="base" hangingPunct="0">
                        <a:spcAft>
                          <a:spcPts val="0"/>
                        </a:spcAft>
                      </a:pP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3,1 МП</a:t>
                      </a:r>
                      <a:endParaRPr lang="en-GB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3,1 МП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3,1 МП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3,1 МП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3,1 МП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98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0" fontAlgn="base" hangingPunct="0">
                        <a:spcAft>
                          <a:spcPts val="0"/>
                        </a:spcAft>
                      </a:pPr>
                      <a:r>
                        <a:rPr lang="ru-RU" sz="6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СД-индикаторы питания</a:t>
                      </a:r>
                      <a:endParaRPr lang="en-GB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97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0" fontAlgn="base" hangingPunct="0">
                        <a:spcAft>
                          <a:spcPts val="0"/>
                        </a:spcAft>
                      </a:pPr>
                      <a:r>
                        <a:rPr lang="ru-RU" sz="6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Панорамный обзор</a:t>
                      </a:r>
                      <a:endParaRPr lang="en-GB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Arial"/>
                          <a:ea typeface="Calibri"/>
                          <a:cs typeface="Times New Roman"/>
                        </a:rPr>
                        <a:t>–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–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Arial"/>
                          <a:ea typeface="Calibri"/>
                          <a:cs typeface="Times New Roman"/>
                        </a:rPr>
                        <a:t>–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) [только с BuildIR]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98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0" fontAlgn="base" hangingPunct="0">
                        <a:spcAft>
                          <a:spcPts val="0"/>
                        </a:spcAft>
                      </a:pPr>
                      <a:r>
                        <a:rPr lang="ru-RU" sz="6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Копирование через USB</a:t>
                      </a:r>
                      <a:endParaRPr lang="en-GB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Arial"/>
                          <a:ea typeface="Calibri"/>
                          <a:cs typeface="Times New Roman"/>
                        </a:rPr>
                        <a:t>–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kern="1200" dirty="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98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Лазер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98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0" fontAlgn="base" hangingPunct="0">
                        <a:spcAft>
                          <a:spcPts val="0"/>
                        </a:spcAft>
                      </a:pPr>
                      <a:r>
                        <a:rPr lang="ru-RU" sz="6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Лазерный маркер</a:t>
                      </a:r>
                      <a:endParaRPr lang="en-GB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44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0" fontAlgn="base" hangingPunct="0">
                        <a:spcAft>
                          <a:spcPts val="0"/>
                        </a:spcAft>
                      </a:pPr>
                      <a:r>
                        <a:rPr lang="ru-RU" sz="6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Распознавание объектов измерений и управление изображениями</a:t>
                      </a:r>
                      <a:endParaRPr lang="en-GB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Arial"/>
                          <a:ea typeface="Calibri"/>
                          <a:cs typeface="Times New Roman"/>
                        </a:rPr>
                        <a:t>–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Arial"/>
                          <a:ea typeface="Calibri"/>
                          <a:cs typeface="Times New Roman"/>
                        </a:rPr>
                        <a:t>–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–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Arial"/>
                          <a:ea typeface="Calibri"/>
                          <a:cs typeface="Times New Roman"/>
                        </a:rPr>
                        <a:t>–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Arial"/>
                          <a:ea typeface="Calibri"/>
                          <a:cs typeface="Times New Roman"/>
                        </a:rPr>
                        <a:t>–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98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0" fontAlgn="base" hangingPunct="0">
                        <a:spcAft>
                          <a:spcPts val="0"/>
                        </a:spcAft>
                      </a:pPr>
                      <a:r>
                        <a:rPr lang="ru-RU" sz="6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Регистрирование</a:t>
                      </a:r>
                      <a:endParaRPr lang="en-GB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Arial"/>
                          <a:ea typeface="Calibri"/>
                          <a:cs typeface="Times New Roman"/>
                        </a:rPr>
                        <a:t>–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Arial"/>
                          <a:ea typeface="Calibri"/>
                          <a:cs typeface="Times New Roman"/>
                        </a:rPr>
                        <a:t>–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–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Arial"/>
                          <a:ea typeface="Calibri"/>
                          <a:cs typeface="Times New Roman"/>
                        </a:rPr>
                        <a:t>–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794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0" fontAlgn="base" hangingPunct="0">
                        <a:spcAft>
                          <a:spcPts val="0"/>
                        </a:spcAft>
                      </a:pPr>
                      <a:r>
                        <a:rPr lang="ru-RU" sz="6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Нерадиометрическое видео</a:t>
                      </a:r>
                      <a:endParaRPr lang="en-GB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eaLnBrk="0" fontAlgn="base" hangingPunct="0">
                        <a:spcAft>
                          <a:spcPts val="0"/>
                        </a:spcAft>
                      </a:pP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Непрерывная передача данных через USB</a:t>
                      </a:r>
                      <a:endParaRPr lang="en-GB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Непрерывная передача данных через USB/WIFI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Непрерывная передача данных через USB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Непрерывная передача данных через USB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Непрерывная передача данных через USB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794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0" fontAlgn="base" hangingPunct="0">
                        <a:spcAft>
                          <a:spcPts val="0"/>
                        </a:spcAft>
                      </a:pPr>
                      <a:r>
                        <a:rPr lang="ru-RU" sz="6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Полное радиометрическое видео</a:t>
                      </a:r>
                      <a:endParaRPr lang="en-GB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Arial"/>
                          <a:ea typeface="Calibri"/>
                          <a:cs typeface="Times New Roman"/>
                        </a:rPr>
                        <a:t>–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Arial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Непрерывная передача данных через USB)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Arial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Непрерывная передача данных через USB)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600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Непрерывная передача данных через USB)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Arial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Непрерывная передача данных через USB)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724">
                <a:tc rowSpan="4">
                  <a:txBody>
                    <a:bodyPr/>
                    <a:lstStyle/>
                    <a:p>
                      <a:pPr marL="71755" marR="71755" algn="ctr" eaLnBrk="0" fontAlgn="base" hangingPunct="0">
                        <a:spcAft>
                          <a:spcPts val="0"/>
                        </a:spcAft>
                      </a:pPr>
                      <a:r>
                        <a:rPr lang="ru-RU" sz="6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Принадлежности</a:t>
                      </a:r>
                      <a:endParaRPr lang="en-GB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456" marR="6845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eaLnBrk="0" fontAlgn="base" hangingPunct="0">
                        <a:spcAft>
                          <a:spcPts val="0"/>
                        </a:spcAft>
                      </a:pPr>
                      <a:r>
                        <a:rPr lang="ru-RU" sz="6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Дистанционное управление</a:t>
                      </a:r>
                      <a:endParaRPr lang="en-GB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Arial"/>
                          <a:ea typeface="Calibri"/>
                          <a:cs typeface="Times New Roman"/>
                        </a:rPr>
                        <a:t>–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Arial"/>
                          <a:ea typeface="Calibri"/>
                          <a:cs typeface="Times New Roman"/>
                        </a:rPr>
                        <a:t>–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Arial"/>
                          <a:ea typeface="Calibri"/>
                          <a:cs typeface="Times New Roman"/>
                        </a:rPr>
                        <a:t>–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–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Arial"/>
                          <a:ea typeface="Calibri"/>
                          <a:cs typeface="Times New Roman"/>
                        </a:rPr>
                        <a:t>–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72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0" fontAlgn="base" hangingPunct="0">
                        <a:spcAft>
                          <a:spcPts val="0"/>
                        </a:spcAft>
                      </a:pPr>
                      <a:r>
                        <a:rPr lang="ru-RU" sz="6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Защитный фильтр объектива</a:t>
                      </a:r>
                      <a:endParaRPr lang="en-GB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)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)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Arial"/>
                          <a:ea typeface="Calibri"/>
                          <a:cs typeface="Times New Roman"/>
                        </a:rPr>
                        <a:t>–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Arial"/>
                          <a:ea typeface="Calibri"/>
                          <a:cs typeface="Times New Roman"/>
                        </a:rPr>
                        <a:t>–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  <a:latin typeface="Arial"/>
                          <a:ea typeface="Calibri"/>
                          <a:cs typeface="Times New Roman"/>
                        </a:rPr>
                        <a:t>–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–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72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0" fontAlgn="base" hangingPunct="0">
                        <a:spcAft>
                          <a:spcPts val="0"/>
                        </a:spcAft>
                      </a:pPr>
                      <a:r>
                        <a:rPr lang="ru-RU" sz="6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Устройство быстрой зарядки</a:t>
                      </a:r>
                      <a:endParaRPr lang="en-GB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)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)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)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kern="1200" dirty="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72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0" fontAlgn="base" hangingPunct="0">
                        <a:spcAft>
                          <a:spcPts val="0"/>
                        </a:spcAft>
                      </a:pPr>
                      <a:r>
                        <a:rPr lang="ru-RU" sz="6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Дополнительный аккумулятор</a:t>
                      </a:r>
                      <a:endParaRPr lang="en-GB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)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)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)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)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r>
                        <a:rPr lang="ru-RU" sz="600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)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600" kern="1200" dirty="0">
                          <a:solidFill>
                            <a:srgbClr val="000000"/>
                          </a:solidFill>
                          <a:effectLst/>
                          <a:latin typeface="Wingdings"/>
                          <a:ea typeface="Calibri"/>
                          <a:cs typeface="Times New Roman"/>
                        </a:rPr>
                        <a:t>ü</a:t>
                      </a:r>
                      <a:r>
                        <a:rPr lang="ru-RU" sz="600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)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6" marR="684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testo 885 против FLIR E60/E60bx</a:t>
            </a:r>
          </a:p>
        </p:txBody>
      </p:sp>
      <p:sp>
        <p:nvSpPr>
          <p:cNvPr id="22530" name="Text Box 3"/>
          <p:cNvSpPr txBox="1">
            <a:spLocks noChangeArrowheads="1"/>
          </p:cNvSpPr>
          <p:nvPr/>
        </p:nvSpPr>
        <p:spPr bwMode="auto">
          <a:xfrm>
            <a:off x="3057525" y="1366838"/>
            <a:ext cx="6096000" cy="5181600"/>
          </a:xfrm>
          <a:prstGeom prst="rect">
            <a:avLst/>
          </a:prstGeom>
          <a:solidFill>
            <a:srgbClr val="FFFFFF"/>
          </a:solidFill>
          <a:ln w="25400">
            <a:solidFill>
              <a:srgbClr val="FF99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>
              <a:lnSpc>
                <a:spcPct val="120000"/>
              </a:lnSpc>
              <a:buFont typeface="Wingdings" pitchFamily="2" charset="2"/>
              <a:buChar char="Ø"/>
            </a:pPr>
            <a:r>
              <a:rPr lang="ru-RU" sz="1300" b="0">
                <a:solidFill>
                  <a:srgbClr val="000000"/>
                </a:solidFill>
              </a:rPr>
              <a:t> </a:t>
            </a:r>
            <a:r>
              <a:rPr lang="ru-RU" sz="1200" b="0">
                <a:solidFill>
                  <a:srgbClr val="000000"/>
                </a:solidFill>
              </a:rPr>
              <a:t>Наивысшее разрешение, количество пикселей: 640x480 (против 320x240)</a:t>
            </a:r>
          </a:p>
          <a:p>
            <a:pPr eaLnBrk="0" hangingPunct="0">
              <a:lnSpc>
                <a:spcPct val="120000"/>
              </a:lnSpc>
              <a:buFont typeface="Wingdings" pitchFamily="2" charset="2"/>
              <a:buChar char="Ø"/>
            </a:pPr>
            <a:r>
              <a:rPr lang="ru-RU" sz="1200" b="0">
                <a:solidFill>
                  <a:srgbClr val="000000"/>
                </a:solidFill>
              </a:rPr>
              <a:t> Более высокая температурная чувствительность (</a:t>
            </a:r>
            <a:r>
              <a:rPr lang="en-US" sz="1200" b="0">
                <a:solidFill>
                  <a:srgbClr val="000000"/>
                </a:solidFill>
              </a:rPr>
              <a:t>NETD</a:t>
            </a:r>
            <a:r>
              <a:rPr lang="ru-RU" sz="1200" b="0">
                <a:solidFill>
                  <a:srgbClr val="000000"/>
                </a:solidFill>
              </a:rPr>
              <a:t>) &lt; 30 мК (против 50 мК / 45 мК E60bx)</a:t>
            </a:r>
          </a:p>
          <a:p>
            <a:pPr eaLnBrk="0" hangingPunct="0">
              <a:lnSpc>
                <a:spcPct val="120000"/>
              </a:lnSpc>
              <a:buFont typeface="Wingdings" pitchFamily="2" charset="2"/>
              <a:buChar char="Ø"/>
            </a:pPr>
            <a:r>
              <a:rPr lang="ru-RU" sz="1200" b="0">
                <a:solidFill>
                  <a:srgbClr val="000000"/>
                </a:solidFill>
              </a:rPr>
              <a:t> Стандартный объектив с углом обзора 30° для охвата большей площади поля обзора</a:t>
            </a:r>
          </a:p>
          <a:p>
            <a:pPr eaLnBrk="0" hangingPunct="0">
              <a:lnSpc>
                <a:spcPct val="120000"/>
              </a:lnSpc>
              <a:buFont typeface="Wingdings" pitchFamily="2" charset="2"/>
              <a:buChar char="Ø"/>
            </a:pPr>
            <a:r>
              <a:rPr lang="ru-RU" sz="1200" b="0">
                <a:solidFill>
                  <a:srgbClr val="000000"/>
                </a:solidFill>
              </a:rPr>
              <a:t> Минимальное расстояние фокусировки: 0,1 м (против 0,4 м)</a:t>
            </a:r>
          </a:p>
          <a:p>
            <a:pPr eaLnBrk="0" hangingPunct="0">
              <a:lnSpc>
                <a:spcPct val="120000"/>
              </a:lnSpc>
              <a:buFont typeface="Wingdings" pitchFamily="2" charset="2"/>
              <a:buChar char="Ø"/>
            </a:pPr>
            <a:r>
              <a:rPr lang="ru-RU" sz="1200" b="0">
                <a:solidFill>
                  <a:srgbClr val="000000"/>
                </a:solidFill>
              </a:rPr>
              <a:t> Возможность распознавания объектов, благодаря большому дисплею (4,3") (против 3,5")</a:t>
            </a:r>
          </a:p>
          <a:p>
            <a:pPr eaLnBrk="0" hangingPunct="0">
              <a:lnSpc>
                <a:spcPct val="120000"/>
              </a:lnSpc>
              <a:buFont typeface="Wingdings" pitchFamily="2" charset="2"/>
              <a:buChar char="Ø"/>
            </a:pPr>
            <a:r>
              <a:rPr lang="ru-RU" sz="1200" b="0">
                <a:solidFill>
                  <a:srgbClr val="000000"/>
                </a:solidFill>
              </a:rPr>
              <a:t> Поворотный дисплей и поворотная рукоятка, стабильность термографии из любого положения</a:t>
            </a:r>
          </a:p>
          <a:p>
            <a:pPr eaLnBrk="0" hangingPunct="0">
              <a:lnSpc>
                <a:spcPct val="120000"/>
              </a:lnSpc>
              <a:buFont typeface="Wingdings" pitchFamily="2" charset="2"/>
              <a:buChar char="Ø"/>
            </a:pPr>
            <a:r>
              <a:rPr lang="ru-RU" sz="1200" b="0">
                <a:solidFill>
                  <a:srgbClr val="000000"/>
                </a:solidFill>
              </a:rPr>
              <a:t> Мастер панорамного обзора, возможность добавления 9 отдельных термограмм к большой термограмме </a:t>
            </a:r>
          </a:p>
          <a:p>
            <a:pPr eaLnBrk="0" hangingPunct="0">
              <a:lnSpc>
                <a:spcPct val="120000"/>
              </a:lnSpc>
              <a:buSzPct val="100000"/>
            </a:pPr>
            <a:r>
              <a:rPr lang="ru-RU" sz="1200" b="0">
                <a:solidFill>
                  <a:srgbClr val="000000"/>
                </a:solidFill>
              </a:rPr>
              <a:t>    для получения термограмм крупных объектов во всех деталях  </a:t>
            </a:r>
          </a:p>
          <a:p>
            <a:pPr eaLnBrk="0" hangingPunct="0">
              <a:lnSpc>
                <a:spcPct val="120000"/>
              </a:lnSpc>
              <a:buFont typeface="Wingdings" pitchFamily="2" charset="2"/>
              <a:buChar char="Ø"/>
            </a:pPr>
            <a:r>
              <a:rPr lang="ru-RU" sz="1200" b="0">
                <a:solidFill>
                  <a:srgbClr val="000000"/>
                </a:solidFill>
              </a:rPr>
              <a:t> Технология "SiteRecognition": Идентификация объекта измерения с использованием автоматического управления термограммами для экономии требуемого для управления времени в пользу более существенных задач</a:t>
            </a:r>
          </a:p>
          <a:p>
            <a:pPr eaLnBrk="0" hangingPunct="0">
              <a:lnSpc>
                <a:spcPct val="120000"/>
              </a:lnSpc>
              <a:buFont typeface="Wingdings" pitchFamily="2" charset="2"/>
              <a:buChar char="Ø"/>
            </a:pPr>
            <a:r>
              <a:rPr lang="ru-RU" sz="1200" b="0">
                <a:solidFill>
                  <a:srgbClr val="000000"/>
                </a:solidFill>
              </a:rPr>
              <a:t> Широкий диапазон измерения температуры до 1.200 °C, более высокий стандарт измерения температуры до 350°C (против E60bx)</a:t>
            </a:r>
          </a:p>
          <a:p>
            <a:pPr eaLnBrk="0" hangingPunct="0">
              <a:lnSpc>
                <a:spcPct val="120000"/>
              </a:lnSpc>
              <a:buFont typeface="Wingdings" pitchFamily="2" charset="2"/>
              <a:buChar char="Ø"/>
            </a:pPr>
            <a:r>
              <a:rPr lang="ru-RU" sz="1200" b="0">
                <a:solidFill>
                  <a:srgbClr val="000000"/>
                </a:solidFill>
              </a:rPr>
              <a:t> Представление распределения поверхностной влажности в % ОВ и функция заблаговременного предупреждения об образовании плесени</a:t>
            </a:r>
          </a:p>
          <a:p>
            <a:pPr eaLnBrk="0" hangingPunct="0">
              <a:lnSpc>
                <a:spcPct val="120000"/>
              </a:lnSpc>
              <a:buFont typeface="Wingdings" pitchFamily="2" charset="2"/>
              <a:buChar char="Ø"/>
            </a:pPr>
            <a:r>
              <a:rPr lang="ru-RU" sz="1200" b="0">
                <a:solidFill>
                  <a:srgbClr val="000000"/>
                </a:solidFill>
              </a:rPr>
              <a:t> Удобство создания отчётов с использованием программы IRSoft</a:t>
            </a:r>
          </a:p>
          <a:p>
            <a:pPr eaLnBrk="0" hangingPunct="0">
              <a:lnSpc>
                <a:spcPct val="120000"/>
              </a:lnSpc>
              <a:buFont typeface="Wingdings" pitchFamily="2" charset="2"/>
              <a:buChar char="Ø"/>
            </a:pPr>
            <a:r>
              <a:rPr lang="ru-RU" sz="1200" b="0">
                <a:solidFill>
                  <a:srgbClr val="000000"/>
                </a:solidFill>
              </a:rPr>
              <a:t> Защитный фильтр объектива обеспечивает защиту от пыли и царапин</a:t>
            </a:r>
          </a:p>
        </p:txBody>
      </p:sp>
      <p:sp>
        <p:nvSpPr>
          <p:cNvPr id="22531" name="Text Box 6"/>
          <p:cNvSpPr txBox="1">
            <a:spLocks noChangeArrowheads="1"/>
          </p:cNvSpPr>
          <p:nvPr/>
        </p:nvSpPr>
        <p:spPr bwMode="auto">
          <a:xfrm>
            <a:off x="304800" y="1371600"/>
            <a:ext cx="2667000" cy="609600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buSzPct val="100000"/>
            </a:pPr>
            <a:r>
              <a:rPr lang="en-US" sz="1400">
                <a:solidFill>
                  <a:srgbClr val="000000"/>
                </a:solidFill>
              </a:rPr>
              <a:t>FLIR E60/E60bx</a:t>
            </a:r>
          </a:p>
          <a:p>
            <a:pPr algn="ctr" eaLnBrk="0" hangingPunct="0">
              <a:buSzPct val="100000"/>
            </a:pPr>
            <a:r>
              <a:rPr lang="en-US" sz="1400">
                <a:solidFill>
                  <a:srgbClr val="000000"/>
                </a:solidFill>
              </a:rPr>
              <a:t>Чем testo 885 лучше?</a:t>
            </a:r>
          </a:p>
        </p:txBody>
      </p:sp>
      <p:pic>
        <p:nvPicPr>
          <p:cNvPr id="22532" name="Picture 8" descr="flir-e60-e60bx-compact-thermal-camera-1-500x370"/>
          <p:cNvPicPr>
            <a:picLocks noChangeAspect="1" noChangeArrowheads="1"/>
          </p:cNvPicPr>
          <p:nvPr/>
        </p:nvPicPr>
        <p:blipFill>
          <a:blip r:embed="rId2"/>
          <a:srcRect l="31975" r="31219"/>
          <a:stretch>
            <a:fillRect/>
          </a:stretch>
        </p:blipFill>
        <p:spPr bwMode="auto">
          <a:xfrm>
            <a:off x="684213" y="2682875"/>
            <a:ext cx="1431925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762000"/>
            <a:ext cx="8229600" cy="304800"/>
          </a:xfrm>
        </p:spPr>
        <p:txBody>
          <a:bodyPr/>
          <a:lstStyle/>
          <a:p>
            <a:r>
              <a:rPr lang="en-US" sz="2300" smtClean="0">
                <a:solidFill>
                  <a:srgbClr val="000000"/>
                </a:solidFill>
              </a:rPr>
              <a:t>Коммерческие аргументы в пользу testo 885 против FLIR E60/E60bx</a:t>
            </a:r>
          </a:p>
        </p:txBody>
      </p:sp>
      <p:sp>
        <p:nvSpPr>
          <p:cNvPr id="23554" name="Text Box 9"/>
          <p:cNvSpPr txBox="1">
            <a:spLocks noChangeArrowheads="1"/>
          </p:cNvSpPr>
          <p:nvPr/>
        </p:nvSpPr>
        <p:spPr bwMode="auto">
          <a:xfrm>
            <a:off x="304800" y="1685925"/>
            <a:ext cx="8534400" cy="425767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 eaLnBrk="0" hangingPunct="0">
              <a:spcBef>
                <a:spcPct val="50000"/>
              </a:spcBef>
              <a:buClr>
                <a:srgbClr val="000000"/>
              </a:buClr>
              <a:buFont typeface="Wingdings" pitchFamily="2" charset="2"/>
              <a:buAutoNum type="arabicPeriod"/>
            </a:pPr>
            <a:r>
              <a:rPr lang="ru-RU" sz="1700">
                <a:solidFill>
                  <a:srgbClr val="000000"/>
                </a:solidFill>
              </a:rPr>
              <a:t>Лучший показатель NETD</a:t>
            </a:r>
            <a:r>
              <a:rPr lang="ru-RU" sz="1700" b="0">
                <a:solidFill>
                  <a:srgbClr val="000000"/>
                </a:solidFill>
              </a:rPr>
              <a:t> (&lt; 30 мК против 50 мК/45 мК прибора E60bx)</a:t>
            </a:r>
          </a:p>
          <a:p>
            <a:pPr marL="457200" indent="-457200" eaLnBrk="0" hangingPunct="0">
              <a:spcBef>
                <a:spcPct val="50000"/>
              </a:spcBef>
              <a:buClr>
                <a:srgbClr val="000000"/>
              </a:buClr>
              <a:buFont typeface="Wingdings" pitchFamily="2" charset="2"/>
              <a:buAutoNum type="arabicPeriod"/>
            </a:pPr>
            <a:r>
              <a:rPr lang="ru-RU" sz="1700">
                <a:solidFill>
                  <a:srgbClr val="000000"/>
                </a:solidFill>
              </a:rPr>
              <a:t>Безопасность и удобство</a:t>
            </a:r>
            <a:r>
              <a:rPr lang="ru-RU" sz="1700" b="0">
                <a:solidFill>
                  <a:srgbClr val="000000"/>
                </a:solidFill>
              </a:rPr>
              <a:t> термографии из любого положения, благодаря</a:t>
            </a:r>
            <a:r>
              <a:rPr lang="ru-RU" sz="1700">
                <a:solidFill>
                  <a:srgbClr val="000000"/>
                </a:solidFill>
              </a:rPr>
              <a:t> </a:t>
            </a:r>
            <a:r>
              <a:rPr lang="ru-RU" sz="1700" b="0">
                <a:solidFill>
                  <a:srgbClr val="000000"/>
                </a:solidFill>
              </a:rPr>
              <a:t>поворотным дисплею и рукоятке, а также благодаря отсутствию отвлекающих бликов на дисплее </a:t>
            </a:r>
          </a:p>
          <a:p>
            <a:pPr marL="457200" indent="-457200" eaLnBrk="0" hangingPunct="0">
              <a:spcBef>
                <a:spcPct val="50000"/>
              </a:spcBef>
              <a:buClr>
                <a:srgbClr val="000000"/>
              </a:buClr>
              <a:buFont typeface="Wingdings" pitchFamily="2" charset="2"/>
              <a:buAutoNum type="arabicPeriod"/>
            </a:pPr>
            <a:r>
              <a:rPr lang="ru-RU" sz="1700" b="0">
                <a:solidFill>
                  <a:srgbClr val="000000"/>
                </a:solidFill>
              </a:rPr>
              <a:t>Мастер панорамного обзора – термография </a:t>
            </a:r>
            <a:r>
              <a:rPr lang="ru-RU" sz="1700">
                <a:solidFill>
                  <a:srgbClr val="000000"/>
                </a:solidFill>
              </a:rPr>
              <a:t>крупных объектов во всех деталях</a:t>
            </a:r>
          </a:p>
          <a:p>
            <a:pPr marL="457200" indent="-457200" eaLnBrk="0" hangingPunct="0">
              <a:spcBef>
                <a:spcPct val="50000"/>
              </a:spcBef>
              <a:buClr>
                <a:srgbClr val="000000"/>
              </a:buClr>
              <a:buFont typeface="Wingdings" pitchFamily="2" charset="2"/>
              <a:buAutoNum type="arabicPeriod"/>
            </a:pPr>
            <a:r>
              <a:rPr lang="ru-RU" sz="1700">
                <a:solidFill>
                  <a:srgbClr val="000000"/>
                </a:solidFill>
              </a:rPr>
              <a:t>Технология "SiteRecognition"</a:t>
            </a:r>
            <a:r>
              <a:rPr lang="ru-RU" sz="1700" b="0">
                <a:solidFill>
                  <a:srgbClr val="000000"/>
                </a:solidFill>
              </a:rPr>
              <a:t>: Идентификация объекта измерения с использованием автоматического управления термограммами для экономии времени для более существенных задач!</a:t>
            </a:r>
          </a:p>
          <a:p>
            <a:pPr marL="457200" indent="-457200" eaLnBrk="0" hangingPunct="0">
              <a:spcBef>
                <a:spcPct val="50000"/>
              </a:spcBef>
              <a:buClr>
                <a:srgbClr val="000000"/>
              </a:buClr>
              <a:buFont typeface="Wingdings" pitchFamily="2" charset="2"/>
              <a:buAutoNum type="arabicPeriod"/>
            </a:pPr>
            <a:r>
              <a:rPr lang="ru-RU" sz="1700" b="0">
                <a:solidFill>
                  <a:srgbClr val="000000"/>
                </a:solidFill>
              </a:rPr>
              <a:t>Представление </a:t>
            </a:r>
            <a:r>
              <a:rPr lang="ru-RU" sz="1700">
                <a:solidFill>
                  <a:srgbClr val="000000"/>
                </a:solidFill>
              </a:rPr>
              <a:t>распределения поверхностной влажности в % ОВ</a:t>
            </a:r>
            <a:r>
              <a:rPr lang="ru-RU" sz="1700" b="0">
                <a:solidFill>
                  <a:srgbClr val="000000"/>
                </a:solidFill>
              </a:rPr>
              <a:t> и </a:t>
            </a:r>
            <a:r>
              <a:rPr lang="ru-RU" sz="1700">
                <a:solidFill>
                  <a:srgbClr val="000000"/>
                </a:solidFill>
              </a:rPr>
              <a:t>функция заблаговременного предупреждения об образовании плесени</a:t>
            </a:r>
          </a:p>
          <a:p>
            <a:pPr marL="457200" indent="-457200" eaLnBrk="0" hangingPunct="0">
              <a:spcBef>
                <a:spcPct val="50000"/>
              </a:spcBef>
              <a:buClr>
                <a:srgbClr val="000000"/>
              </a:buClr>
              <a:buFont typeface="Wingdings" pitchFamily="2" charset="2"/>
              <a:buAutoNum type="arabicPeriod"/>
            </a:pPr>
            <a:r>
              <a:rPr lang="ru-RU" sz="1700" b="0">
                <a:solidFill>
                  <a:srgbClr val="000000"/>
                </a:solidFill>
              </a:rPr>
              <a:t>Благодаря поддержке измерения высоких температур, можно измерять температуру до </a:t>
            </a:r>
            <a:r>
              <a:rPr lang="ru-RU" sz="1700">
                <a:solidFill>
                  <a:srgbClr val="000000"/>
                </a:solidFill>
              </a:rPr>
              <a:t>1.200°C</a:t>
            </a:r>
          </a:p>
          <a:p>
            <a:pPr marL="457200" indent="-457200" eaLnBrk="0" hangingPunct="0">
              <a:spcBef>
                <a:spcPct val="50000"/>
              </a:spcBef>
              <a:buClr>
                <a:srgbClr val="000000"/>
              </a:buClr>
              <a:buFont typeface="Wingdings" pitchFamily="2" charset="2"/>
              <a:buAutoNum type="arabicPeriod"/>
            </a:pPr>
            <a:r>
              <a:rPr lang="ru-RU" sz="1700">
                <a:solidFill>
                  <a:srgbClr val="000000"/>
                </a:solidFill>
              </a:rPr>
              <a:t>Наивысшее разрешение</a:t>
            </a:r>
            <a:r>
              <a:rPr lang="ru-RU" sz="1700" b="0">
                <a:solidFill>
                  <a:srgbClr val="000000"/>
                </a:solidFill>
              </a:rPr>
              <a:t> до 640 x 480 пикселей 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testo 885 против FLIR T335/B335</a:t>
            </a:r>
          </a:p>
        </p:txBody>
      </p:sp>
      <p:sp>
        <p:nvSpPr>
          <p:cNvPr id="24578" name="Text Box 4"/>
          <p:cNvSpPr txBox="1">
            <a:spLocks noChangeArrowheads="1"/>
          </p:cNvSpPr>
          <p:nvPr/>
        </p:nvSpPr>
        <p:spPr bwMode="auto">
          <a:xfrm>
            <a:off x="304800" y="1371600"/>
            <a:ext cx="2667000" cy="609600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buSzPct val="100000"/>
            </a:pPr>
            <a:r>
              <a:rPr lang="en-US" sz="1400">
                <a:solidFill>
                  <a:srgbClr val="000000"/>
                </a:solidFill>
              </a:rPr>
              <a:t>FLIR T335/B335</a:t>
            </a:r>
          </a:p>
          <a:p>
            <a:pPr algn="ctr" eaLnBrk="0" hangingPunct="0">
              <a:buSzPct val="100000"/>
            </a:pPr>
            <a:r>
              <a:rPr lang="en-US" sz="1400">
                <a:solidFill>
                  <a:srgbClr val="000000"/>
                </a:solidFill>
              </a:rPr>
              <a:t>Чем testo 885 лучше?</a:t>
            </a:r>
          </a:p>
        </p:txBody>
      </p:sp>
      <p:grpSp>
        <p:nvGrpSpPr>
          <p:cNvPr id="24579" name="Group 10"/>
          <p:cNvGrpSpPr>
            <a:grpSpLocks/>
          </p:cNvGrpSpPr>
          <p:nvPr/>
        </p:nvGrpSpPr>
        <p:grpSpPr bwMode="auto">
          <a:xfrm>
            <a:off x="314325" y="2543175"/>
            <a:ext cx="2201863" cy="2819400"/>
            <a:chOff x="198" y="1602"/>
            <a:chExt cx="1387" cy="1776"/>
          </a:xfrm>
        </p:grpSpPr>
        <p:pic>
          <p:nvPicPr>
            <p:cNvPr id="24581" name="Picture 7" descr="fli267_01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98" y="1602"/>
              <a:ext cx="1387" cy="9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582" name="Picture 9" descr="flir-b335-medium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82" y="2471"/>
              <a:ext cx="986" cy="9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4580" name="Text Box 12"/>
          <p:cNvSpPr txBox="1">
            <a:spLocks noChangeArrowheads="1"/>
          </p:cNvSpPr>
          <p:nvPr/>
        </p:nvSpPr>
        <p:spPr bwMode="auto">
          <a:xfrm>
            <a:off x="3048000" y="1371600"/>
            <a:ext cx="6096000" cy="5181600"/>
          </a:xfrm>
          <a:prstGeom prst="rect">
            <a:avLst/>
          </a:prstGeom>
          <a:solidFill>
            <a:srgbClr val="FFFFFF"/>
          </a:solidFill>
          <a:ln w="25400">
            <a:solidFill>
              <a:srgbClr val="FF99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1300" b="0">
                <a:solidFill>
                  <a:srgbClr val="000000"/>
                </a:solidFill>
              </a:rPr>
              <a:t> </a:t>
            </a:r>
            <a:r>
              <a:rPr lang="ru-RU" sz="1200" b="0">
                <a:solidFill>
                  <a:srgbClr val="000000"/>
                </a:solidFill>
              </a:rPr>
              <a:t>Наивысшее разрешение, количество пикселей: 640x480 (против 320x240)</a:t>
            </a:r>
          </a:p>
          <a:p>
            <a:pPr eaLnBrk="0" hangingPunct="0">
              <a:lnSpc>
                <a:spcPct val="120000"/>
              </a:lnSpc>
              <a:buFont typeface="Wingdings" pitchFamily="2" charset="2"/>
              <a:buChar char="Ø"/>
            </a:pPr>
            <a:r>
              <a:rPr lang="ru-RU" sz="1200" b="0">
                <a:solidFill>
                  <a:srgbClr val="000000"/>
                </a:solidFill>
              </a:rPr>
              <a:t> Более высокая температурная чувствительность (NETD) &lt; 30 мК (против 50 мК) </a:t>
            </a:r>
          </a:p>
          <a:p>
            <a:pPr eaLnBrk="0" hangingPunct="0">
              <a:lnSpc>
                <a:spcPct val="120000"/>
              </a:lnSpc>
              <a:buFont typeface="Wingdings" pitchFamily="2" charset="2"/>
              <a:buChar char="Ø"/>
            </a:pPr>
            <a:r>
              <a:rPr lang="ru-RU" sz="1200" b="0">
                <a:solidFill>
                  <a:srgbClr val="000000"/>
                </a:solidFill>
              </a:rPr>
              <a:t> Стандартный объектив с углом обзора 30° для охвата большей площади поля видимости</a:t>
            </a:r>
          </a:p>
          <a:p>
            <a:pPr eaLnBrk="0" hangingPunct="0">
              <a:lnSpc>
                <a:spcPct val="120000"/>
              </a:lnSpc>
              <a:buFont typeface="Wingdings" pitchFamily="2" charset="2"/>
              <a:buChar char="Ø"/>
            </a:pPr>
            <a:r>
              <a:rPr lang="ru-RU" sz="1200" b="0">
                <a:solidFill>
                  <a:srgbClr val="000000"/>
                </a:solidFill>
              </a:rPr>
              <a:t> Минимальное расстояние фокусировки: 0,1 м (против 0,4 м)</a:t>
            </a:r>
          </a:p>
          <a:p>
            <a:pPr eaLnBrk="0" hangingPunct="0">
              <a:lnSpc>
                <a:spcPct val="120000"/>
              </a:lnSpc>
              <a:buFont typeface="Wingdings" pitchFamily="2" charset="2"/>
              <a:buChar char="Ø"/>
            </a:pPr>
            <a:r>
              <a:rPr lang="ru-RU" sz="1200" b="0">
                <a:solidFill>
                  <a:srgbClr val="000000"/>
                </a:solidFill>
              </a:rPr>
              <a:t> Возможность распознавания объектов, благодаря большому дисплею (4,3") (против 3,5")</a:t>
            </a:r>
          </a:p>
          <a:p>
            <a:pPr eaLnBrk="0" hangingPunct="0">
              <a:lnSpc>
                <a:spcPct val="120000"/>
              </a:lnSpc>
              <a:buFont typeface="Wingdings" pitchFamily="2" charset="2"/>
              <a:buChar char="Ø"/>
            </a:pPr>
            <a:r>
              <a:rPr lang="ru-RU" sz="1200" b="0">
                <a:solidFill>
                  <a:srgbClr val="000000"/>
                </a:solidFill>
              </a:rPr>
              <a:t> Сочетание поворотного дисплея и поворотной рукоятки, стабильность термографии из любого положения</a:t>
            </a:r>
          </a:p>
          <a:p>
            <a:pPr eaLnBrk="0" hangingPunct="0">
              <a:lnSpc>
                <a:spcPct val="120000"/>
              </a:lnSpc>
              <a:buFont typeface="Wingdings" pitchFamily="2" charset="2"/>
              <a:buChar char="Ø"/>
            </a:pPr>
            <a:r>
              <a:rPr lang="ru-RU" sz="1200" b="0">
                <a:solidFill>
                  <a:srgbClr val="000000"/>
                </a:solidFill>
              </a:rPr>
              <a:t> Мастер панорамного обзора, возможность добавления 9 отдельных термограмм к большой термограмме </a:t>
            </a:r>
          </a:p>
          <a:p>
            <a:pPr eaLnBrk="0" hangingPunct="0">
              <a:lnSpc>
                <a:spcPct val="120000"/>
              </a:lnSpc>
              <a:buSzPct val="100000"/>
            </a:pPr>
            <a:r>
              <a:rPr lang="ru-RU" sz="1200" b="0">
                <a:solidFill>
                  <a:srgbClr val="000000"/>
                </a:solidFill>
              </a:rPr>
              <a:t>    для получения термограмм крупных объектов во всех деталях  </a:t>
            </a:r>
          </a:p>
          <a:p>
            <a:pPr eaLnBrk="0" hangingPunct="0">
              <a:lnSpc>
                <a:spcPct val="120000"/>
              </a:lnSpc>
              <a:buFont typeface="Wingdings" pitchFamily="2" charset="2"/>
              <a:buChar char="Ø"/>
            </a:pPr>
            <a:r>
              <a:rPr lang="ru-RU" sz="1200" b="0">
                <a:solidFill>
                  <a:srgbClr val="000000"/>
                </a:solidFill>
              </a:rPr>
              <a:t> Технология "SiteRecognition": Идентификация объекта измерения с использованием автоматического управления термограммами для экономии требуемого для управления времени в пользу более существенных задач</a:t>
            </a:r>
          </a:p>
          <a:p>
            <a:pPr eaLnBrk="0" hangingPunct="0">
              <a:lnSpc>
                <a:spcPct val="120000"/>
              </a:lnSpc>
              <a:buFont typeface="Wingdings" pitchFamily="2" charset="2"/>
              <a:buChar char="Ø"/>
            </a:pPr>
            <a:r>
              <a:rPr lang="ru-RU" sz="1200" b="0">
                <a:solidFill>
                  <a:srgbClr val="000000"/>
                </a:solidFill>
              </a:rPr>
              <a:t> Широкий диапазон измерения температуры до 1.200 °C, более высокий стандарт измерения температуры до 350°C (против 120°C прибора B335)</a:t>
            </a:r>
          </a:p>
          <a:p>
            <a:pPr eaLnBrk="0" hangingPunct="0">
              <a:lnSpc>
                <a:spcPct val="120000"/>
              </a:lnSpc>
              <a:buFont typeface="Wingdings" pitchFamily="2" charset="2"/>
              <a:buChar char="Ø"/>
            </a:pPr>
            <a:r>
              <a:rPr lang="ru-RU" sz="1200" b="0">
                <a:solidFill>
                  <a:srgbClr val="000000"/>
                </a:solidFill>
              </a:rPr>
              <a:t> Представление распределения поверхностной влажности в % ОВ и функция заблаговременного предупреждения об образовании плесени</a:t>
            </a:r>
          </a:p>
          <a:p>
            <a:pPr eaLnBrk="0" hangingPunct="0">
              <a:lnSpc>
                <a:spcPct val="120000"/>
              </a:lnSpc>
              <a:buFont typeface="Wingdings" pitchFamily="2" charset="2"/>
              <a:buChar char="Ø"/>
            </a:pPr>
            <a:r>
              <a:rPr lang="ru-RU" sz="1200" b="0">
                <a:solidFill>
                  <a:srgbClr val="000000"/>
                </a:solidFill>
              </a:rPr>
              <a:t> Удобство создания отчётов с использованием программы IRSoft</a:t>
            </a:r>
          </a:p>
          <a:p>
            <a:pPr eaLnBrk="0" hangingPunct="0">
              <a:lnSpc>
                <a:spcPct val="120000"/>
              </a:lnSpc>
              <a:buFont typeface="Wingdings" pitchFamily="2" charset="2"/>
              <a:buChar char="Ø"/>
            </a:pPr>
            <a:r>
              <a:rPr lang="ru-RU" sz="1200" b="0">
                <a:solidFill>
                  <a:srgbClr val="000000"/>
                </a:solidFill>
              </a:rPr>
              <a:t> Защитный фильтр объектива обеспечивает защиту от пыли и царапин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testo 885 против FLIR T365/B365</a:t>
            </a:r>
          </a:p>
        </p:txBody>
      </p:sp>
      <p:sp>
        <p:nvSpPr>
          <p:cNvPr id="25602" name="Text Box 3"/>
          <p:cNvSpPr txBox="1">
            <a:spLocks noChangeArrowheads="1"/>
          </p:cNvSpPr>
          <p:nvPr/>
        </p:nvSpPr>
        <p:spPr bwMode="auto">
          <a:xfrm>
            <a:off x="304800" y="1371600"/>
            <a:ext cx="2667000" cy="685800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buSzPct val="100000"/>
            </a:pPr>
            <a:r>
              <a:rPr lang="en-US" sz="1400">
                <a:solidFill>
                  <a:srgbClr val="000000"/>
                </a:solidFill>
              </a:rPr>
              <a:t>FLIR T365/B365</a:t>
            </a:r>
          </a:p>
          <a:p>
            <a:pPr algn="ctr" eaLnBrk="0" hangingPunct="0">
              <a:buSzPct val="100000"/>
            </a:pPr>
            <a:r>
              <a:rPr lang="en-US" sz="1400">
                <a:solidFill>
                  <a:srgbClr val="000000"/>
                </a:solidFill>
              </a:rPr>
              <a:t>Чем testo 885 лучше?</a:t>
            </a:r>
          </a:p>
        </p:txBody>
      </p:sp>
      <p:grpSp>
        <p:nvGrpSpPr>
          <p:cNvPr id="25603" name="Group 4"/>
          <p:cNvGrpSpPr>
            <a:grpSpLocks/>
          </p:cNvGrpSpPr>
          <p:nvPr/>
        </p:nvGrpSpPr>
        <p:grpSpPr bwMode="auto">
          <a:xfrm>
            <a:off x="314325" y="2543175"/>
            <a:ext cx="2201863" cy="2819400"/>
            <a:chOff x="198" y="1602"/>
            <a:chExt cx="1387" cy="1776"/>
          </a:xfrm>
        </p:grpSpPr>
        <p:pic>
          <p:nvPicPr>
            <p:cNvPr id="25605" name="Picture 5" descr="fli267_01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98" y="1602"/>
              <a:ext cx="1387" cy="9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606" name="Picture 6" descr="flir-b335-medium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82" y="2471"/>
              <a:ext cx="986" cy="9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5604" name="Text Box 9"/>
          <p:cNvSpPr txBox="1">
            <a:spLocks noChangeArrowheads="1"/>
          </p:cNvSpPr>
          <p:nvPr/>
        </p:nvSpPr>
        <p:spPr bwMode="auto">
          <a:xfrm>
            <a:off x="3019425" y="1371600"/>
            <a:ext cx="6096000" cy="4876800"/>
          </a:xfrm>
          <a:prstGeom prst="rect">
            <a:avLst/>
          </a:prstGeom>
          <a:solidFill>
            <a:srgbClr val="FFFFFF"/>
          </a:solidFill>
          <a:ln w="25400">
            <a:solidFill>
              <a:srgbClr val="FF99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1300" b="0">
                <a:solidFill>
                  <a:srgbClr val="000000"/>
                </a:solidFill>
              </a:rPr>
              <a:t> </a:t>
            </a:r>
            <a:r>
              <a:rPr lang="ru-RU" sz="1200" b="0">
                <a:solidFill>
                  <a:srgbClr val="000000"/>
                </a:solidFill>
              </a:rPr>
              <a:t>Наивысшее разрешение, количество пикселей: 640x480 (против 320x240)</a:t>
            </a:r>
          </a:p>
          <a:p>
            <a:pPr eaLnBrk="0" hangingPunct="0">
              <a:lnSpc>
                <a:spcPct val="120000"/>
              </a:lnSpc>
              <a:buFont typeface="Wingdings" pitchFamily="2" charset="2"/>
              <a:buChar char="Ø"/>
            </a:pPr>
            <a:r>
              <a:rPr lang="ru-RU" sz="1200" b="0">
                <a:solidFill>
                  <a:srgbClr val="000000"/>
                </a:solidFill>
              </a:rPr>
              <a:t> Более высокая температурная чувствительность (NETD) &lt; 30 мК (против 50 мК) </a:t>
            </a:r>
          </a:p>
          <a:p>
            <a:pPr eaLnBrk="0" hangingPunct="0">
              <a:lnSpc>
                <a:spcPct val="120000"/>
              </a:lnSpc>
              <a:buFont typeface="Wingdings" pitchFamily="2" charset="2"/>
              <a:buChar char="Ø"/>
            </a:pPr>
            <a:r>
              <a:rPr lang="ru-RU" sz="1200" b="0">
                <a:solidFill>
                  <a:srgbClr val="000000"/>
                </a:solidFill>
              </a:rPr>
              <a:t> Стандартный объектив с углом обзора 30° для охвата большей площади поля видимости</a:t>
            </a:r>
          </a:p>
          <a:p>
            <a:pPr eaLnBrk="0" hangingPunct="0">
              <a:lnSpc>
                <a:spcPct val="120000"/>
              </a:lnSpc>
              <a:buFont typeface="Wingdings" pitchFamily="2" charset="2"/>
              <a:buChar char="Ø"/>
            </a:pPr>
            <a:r>
              <a:rPr lang="ru-RU" sz="1200" b="0">
                <a:solidFill>
                  <a:srgbClr val="000000"/>
                </a:solidFill>
              </a:rPr>
              <a:t> Минимальное расстояние фокусировки: 0,1 м (против 0,4 м)</a:t>
            </a:r>
          </a:p>
          <a:p>
            <a:pPr eaLnBrk="0" hangingPunct="0">
              <a:lnSpc>
                <a:spcPct val="120000"/>
              </a:lnSpc>
              <a:buFont typeface="Wingdings" pitchFamily="2" charset="2"/>
              <a:buChar char="Ø"/>
            </a:pPr>
            <a:r>
              <a:rPr lang="ru-RU" sz="1200" b="0">
                <a:solidFill>
                  <a:srgbClr val="000000"/>
                </a:solidFill>
              </a:rPr>
              <a:t> Возможность распознавания объектов, благодаря большому дисплею (4,3") (против 3,5")</a:t>
            </a:r>
          </a:p>
          <a:p>
            <a:pPr eaLnBrk="0" hangingPunct="0">
              <a:lnSpc>
                <a:spcPct val="120000"/>
              </a:lnSpc>
              <a:buFont typeface="Wingdings" pitchFamily="2" charset="2"/>
              <a:buChar char="Ø"/>
            </a:pPr>
            <a:r>
              <a:rPr lang="ru-RU" sz="1200" b="0">
                <a:solidFill>
                  <a:srgbClr val="000000"/>
                </a:solidFill>
              </a:rPr>
              <a:t> Сочетание поворотного дисплея и поворотной рукоятки, стабильность термографии из любого положения</a:t>
            </a:r>
          </a:p>
          <a:p>
            <a:pPr eaLnBrk="0" hangingPunct="0">
              <a:lnSpc>
                <a:spcPct val="120000"/>
              </a:lnSpc>
              <a:buFont typeface="Wingdings" pitchFamily="2" charset="2"/>
              <a:buChar char="Ø"/>
            </a:pPr>
            <a:r>
              <a:rPr lang="ru-RU" sz="1200" b="0">
                <a:solidFill>
                  <a:srgbClr val="000000"/>
                </a:solidFill>
              </a:rPr>
              <a:t> Мастер панорамного обзора, возможность добавления 9 отдельных термограмм к большой термограмме </a:t>
            </a:r>
          </a:p>
          <a:p>
            <a:pPr eaLnBrk="0" hangingPunct="0">
              <a:lnSpc>
                <a:spcPct val="120000"/>
              </a:lnSpc>
              <a:buSzPct val="100000"/>
            </a:pPr>
            <a:r>
              <a:rPr lang="ru-RU" sz="1200" b="0">
                <a:solidFill>
                  <a:srgbClr val="000000"/>
                </a:solidFill>
              </a:rPr>
              <a:t>    для получения термограмм крупных объектов во всех деталях  </a:t>
            </a:r>
          </a:p>
          <a:p>
            <a:pPr eaLnBrk="0" hangingPunct="0">
              <a:lnSpc>
                <a:spcPct val="120000"/>
              </a:lnSpc>
              <a:buFont typeface="Wingdings" pitchFamily="2" charset="2"/>
              <a:buChar char="Ø"/>
            </a:pPr>
            <a:r>
              <a:rPr lang="ru-RU" sz="1200" b="0">
                <a:solidFill>
                  <a:srgbClr val="000000"/>
                </a:solidFill>
              </a:rPr>
              <a:t> Технология "SiteRecognition": Идентификация объекта измерения с использованием автоматического управления термограммами для экономии требуемого для управления времени в пользу более существенных задач</a:t>
            </a:r>
          </a:p>
          <a:p>
            <a:pPr eaLnBrk="0" hangingPunct="0">
              <a:lnSpc>
                <a:spcPct val="120000"/>
              </a:lnSpc>
              <a:buFont typeface="Wingdings" pitchFamily="2" charset="2"/>
              <a:buChar char="Ø"/>
            </a:pPr>
            <a:r>
              <a:rPr lang="ru-RU" sz="1200" b="0">
                <a:solidFill>
                  <a:srgbClr val="000000"/>
                </a:solidFill>
              </a:rPr>
              <a:t> Широкий диапазон измерения температуры до 1.200 °C, более высокий стандарт измерения температуры до 350°C (против 120°C прибора B365)</a:t>
            </a:r>
          </a:p>
          <a:p>
            <a:pPr eaLnBrk="0" hangingPunct="0">
              <a:lnSpc>
                <a:spcPct val="120000"/>
              </a:lnSpc>
              <a:buFont typeface="Wingdings" pitchFamily="2" charset="2"/>
              <a:buChar char="Ø"/>
            </a:pPr>
            <a:r>
              <a:rPr lang="ru-RU" sz="1200" b="0">
                <a:solidFill>
                  <a:srgbClr val="000000"/>
                </a:solidFill>
              </a:rPr>
              <a:t> Представление распределения поверхностной влажности в % ОВ и функция заблаговременного предупреждения об образовании плесени</a:t>
            </a:r>
          </a:p>
          <a:p>
            <a:pPr eaLnBrk="0" hangingPunct="0">
              <a:lnSpc>
                <a:spcPct val="120000"/>
              </a:lnSpc>
              <a:buFont typeface="Wingdings" pitchFamily="2" charset="2"/>
              <a:buChar char="Ø"/>
            </a:pPr>
            <a:r>
              <a:rPr lang="ru-RU" sz="1200" b="0">
                <a:solidFill>
                  <a:srgbClr val="000000"/>
                </a:solidFill>
              </a:rPr>
              <a:t> Удобство создания отчётов с использованием программы IRSoft</a:t>
            </a:r>
          </a:p>
          <a:p>
            <a:pPr eaLnBrk="0" hangingPunct="0">
              <a:lnSpc>
                <a:spcPct val="120000"/>
              </a:lnSpc>
              <a:buFont typeface="Wingdings" pitchFamily="2" charset="2"/>
              <a:buChar char="Ø"/>
            </a:pPr>
            <a:r>
              <a:rPr lang="ru-RU" sz="1200" b="0">
                <a:solidFill>
                  <a:srgbClr val="000000"/>
                </a:solidFill>
              </a:rPr>
              <a:t> Защитный фильтр объектива обеспечивает защиту от пыли и царапин</a:t>
            </a:r>
          </a:p>
          <a:p>
            <a:pPr eaLnBrk="0" hangingPunct="0">
              <a:lnSpc>
                <a:spcPct val="120000"/>
              </a:lnSpc>
              <a:buSzPct val="100000"/>
            </a:pPr>
            <a:endParaRPr lang="en-US" sz="1200" b="0">
              <a:solidFill>
                <a:srgbClr val="000000"/>
              </a:solidFill>
            </a:endParaRPr>
          </a:p>
          <a:p>
            <a:pPr eaLnBrk="0" hangingPunct="0">
              <a:buSzPct val="100000"/>
            </a:pPr>
            <a:r>
              <a:rPr lang="en-US" sz="1200" b="0">
                <a:solidFill>
                  <a:srgbClr val="000000"/>
                </a:solidFill>
              </a:rPr>
              <a:t>  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sto_Template_DE">
  <a:themeElements>
    <a:clrScheme name="Testo_Template_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6600"/>
      </a:accent1>
      <a:accent2>
        <a:srgbClr val="C0C0C0"/>
      </a:accent2>
      <a:accent3>
        <a:srgbClr val="FFFFFF"/>
      </a:accent3>
      <a:accent4>
        <a:srgbClr val="000000"/>
      </a:accent4>
      <a:accent5>
        <a:srgbClr val="FFB8AA"/>
      </a:accent5>
      <a:accent6>
        <a:srgbClr val="AEAEAE"/>
      </a:accent6>
      <a:hlink>
        <a:srgbClr val="777777"/>
      </a:hlink>
      <a:folHlink>
        <a:srgbClr val="D3D3C1"/>
      </a:folHlink>
    </a:clrScheme>
    <a:fontScheme name="Testo_Template_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esto_Template_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6600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AEAEAE"/>
        </a:accent6>
        <a:hlink>
          <a:srgbClr val="777777"/>
        </a:hlink>
        <a:folHlink>
          <a:srgbClr val="D3D3C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U:\Vorlagen\Office2000\Testo_Template_DE.pot</Template>
  <TotalTime>483</TotalTime>
  <Words>1826</Words>
  <Application>Microsoft Office PowerPoint</Application>
  <PresentationFormat>Экран (4:3)</PresentationFormat>
  <Paragraphs>207</Paragraphs>
  <Slides>21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Шаблон оформления</vt:lpstr>
      </vt:variant>
      <vt:variant>
        <vt:i4>2</vt:i4>
      </vt:variant>
      <vt:variant>
        <vt:lpstr>Заголовки слайдов</vt:lpstr>
      </vt:variant>
      <vt:variant>
        <vt:i4>21</vt:i4>
      </vt:variant>
    </vt:vector>
  </HeadingPairs>
  <TitlesOfParts>
    <vt:vector size="25" baseType="lpstr">
      <vt:lpstr>Arial</vt:lpstr>
      <vt:lpstr>Wingdings</vt:lpstr>
      <vt:lpstr>Testo_Template_DE</vt:lpstr>
      <vt:lpstr>Testo_Template_DE</vt:lpstr>
      <vt:lpstr>Сравнение testo 885 с приборами-конкурентами</vt:lpstr>
      <vt:lpstr>Предварительное ознакомление </vt:lpstr>
      <vt:lpstr>Предварительное ознакомление </vt:lpstr>
      <vt:lpstr>testo 885 против FLIR</vt:lpstr>
      <vt:lpstr>testo 885 против FLIR</vt:lpstr>
      <vt:lpstr>testo 885 против FLIR E60/E60bx</vt:lpstr>
      <vt:lpstr>Коммерческие аргументы в пользу testo 885 против FLIR E60/E60bx</vt:lpstr>
      <vt:lpstr>testo 885 против FLIR T335/B335</vt:lpstr>
      <vt:lpstr>testo 885 против FLIR T365/B365</vt:lpstr>
      <vt:lpstr>testo 885 против FLIR T425/B425</vt:lpstr>
      <vt:lpstr>Коммерческие аргументы в пользу testo 885 против FLIR серий T/B</vt:lpstr>
      <vt:lpstr>testo 885 против FLUKE</vt:lpstr>
      <vt:lpstr>testo 885 против FLUKE</vt:lpstr>
      <vt:lpstr>testo 885 против FLUKE Ti32/TiR32 </vt:lpstr>
      <vt:lpstr>Главные коммерческие аргументы в пользу testo 885 против FLUKE Ti32/TiR32</vt:lpstr>
      <vt:lpstr>testo 885 против NEC</vt:lpstr>
      <vt:lpstr>testo 885 против NEC</vt:lpstr>
      <vt:lpstr>testo 885 против NEC G100 / G120</vt:lpstr>
      <vt:lpstr>Главные коммерческие аргументы в пользу testo 885 против NEC G100/G120</vt:lpstr>
      <vt:lpstr>testo 885 против NEC R300</vt:lpstr>
      <vt:lpstr>Главные коммерческие аргументы в пользу testo 885 против NEC R300</vt:lpstr>
    </vt:vector>
  </TitlesOfParts>
  <Manager>Michael Thurn</Manager>
  <Company>Testo AG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Wettbewerbsvergleich</dc:title>
  <dc:creator>1000len-roc</dc:creator>
  <cp:lastModifiedBy>Admin</cp:lastModifiedBy>
  <cp:revision>476</cp:revision>
  <cp:lastPrinted>1601-01-01T00:00:00Z</cp:lastPrinted>
  <dcterms:created xsi:type="dcterms:W3CDTF">2009-06-29T07:57:02Z</dcterms:created>
  <dcterms:modified xsi:type="dcterms:W3CDTF">2013-11-26T18:24:30Z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bteilung">
    <vt:lpwstr>Marketing-Kommunikation</vt:lpwstr>
  </property>
  <property fmtid="{D5CDD505-2E9C-101B-9397-08002B2CF9AE}" pid="3" name="Sprache">
    <vt:lpwstr>Deutsch</vt:lpwstr>
  </property>
  <property fmtid="{D5CDD505-2E9C-101B-9397-08002B2CF9AE}" pid="4" name="Status">
    <vt:lpwstr>in Bearbeitung</vt:lpwstr>
  </property>
  <property fmtid="{D5CDD505-2E9C-101B-9397-08002B2CF9AE}" pid="5" name="Quelle">
    <vt:lpwstr>Testotemplate</vt:lpwstr>
  </property>
</Properties>
</file>